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09" r:id="rId5"/>
  </p:sldMasterIdLst>
  <p:notesMasterIdLst>
    <p:notesMasterId r:id="rId13"/>
  </p:notesMasterIdLst>
  <p:sldIdLst>
    <p:sldId id="357" r:id="rId6"/>
    <p:sldId id="363" r:id="rId7"/>
    <p:sldId id="384" r:id="rId8"/>
    <p:sldId id="387" r:id="rId9"/>
    <p:sldId id="368" r:id="rId10"/>
    <p:sldId id="383" r:id="rId11"/>
    <p:sldId id="3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DA6"/>
    <a:srgbClr val="E9184F"/>
    <a:srgbClr val="59C2AE"/>
    <a:srgbClr val="CADF24"/>
    <a:srgbClr val="800000"/>
    <a:srgbClr val="CCCCFF"/>
    <a:srgbClr val="FF6600"/>
    <a:srgbClr val="FF33CC"/>
    <a:srgbClr val="00FF00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495F6-9224-4C20-9B2F-4529F2F01A74}" v="6" dt="2018-08-30T19:20:34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48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a Vélez López de Mesa" userId="68dd52a9-53dc-4170-8b86-8c0d437d5f15" providerId="ADAL" clId="{8E4495F6-9224-4C20-9B2F-4529F2F01A74}"/>
    <pc:docChg chg="undo modSld">
      <pc:chgData name="Nathalia Vélez López de Mesa" userId="68dd52a9-53dc-4170-8b86-8c0d437d5f15" providerId="ADAL" clId="{8E4495F6-9224-4C20-9B2F-4529F2F01A74}" dt="2018-08-30T19:20:34.950" v="5" actId="108"/>
      <pc:docMkLst>
        <pc:docMk/>
      </pc:docMkLst>
      <pc:sldChg chg="modSp">
        <pc:chgData name="Nathalia Vélez López de Mesa" userId="68dd52a9-53dc-4170-8b86-8c0d437d5f15" providerId="ADAL" clId="{8E4495F6-9224-4C20-9B2F-4529F2F01A74}" dt="2018-08-30T19:20:34.950" v="5" actId="108"/>
        <pc:sldMkLst>
          <pc:docMk/>
          <pc:sldMk cId="1622150074" sldId="360"/>
        </pc:sldMkLst>
        <pc:spChg chg="mod">
          <ac:chgData name="Nathalia Vélez López de Mesa" userId="68dd52a9-53dc-4170-8b86-8c0d437d5f15" providerId="ADAL" clId="{8E4495F6-9224-4C20-9B2F-4529F2F01A74}" dt="2018-08-30T19:20:34.950" v="5" actId="108"/>
          <ac:spMkLst>
            <pc:docMk/>
            <pc:sldMk cId="1622150074" sldId="360"/>
            <ac:spMk id="12" creationId="{00000000-0000-0000-0000-000000000000}"/>
          </ac:spMkLst>
        </pc:spChg>
        <pc:spChg chg="mod">
          <ac:chgData name="Nathalia Vélez López de Mesa" userId="68dd52a9-53dc-4170-8b86-8c0d437d5f15" providerId="ADAL" clId="{8E4495F6-9224-4C20-9B2F-4529F2F01A74}" dt="2018-08-30T19:20:11.369" v="3"/>
          <ac:spMkLst>
            <pc:docMk/>
            <pc:sldMk cId="1622150074" sldId="360"/>
            <ac:spMk id="13" creationId="{00000000-0000-0000-0000-000000000000}"/>
          </ac:spMkLst>
        </pc:spChg>
        <pc:spChg chg="mod">
          <ac:chgData name="Nathalia Vélez López de Mesa" userId="68dd52a9-53dc-4170-8b86-8c0d437d5f15" providerId="ADAL" clId="{8E4495F6-9224-4C20-9B2F-4529F2F01A74}" dt="2018-08-30T19:20:25.389" v="4"/>
          <ac:spMkLst>
            <pc:docMk/>
            <pc:sldMk cId="1622150074" sldId="360"/>
            <ac:spMk id="14" creationId="{00000000-0000-0000-0000-000000000000}"/>
          </ac:spMkLst>
        </pc:spChg>
        <pc:grpChg chg="mod">
          <ac:chgData name="Nathalia Vélez López de Mesa" userId="68dd52a9-53dc-4170-8b86-8c0d437d5f15" providerId="ADAL" clId="{8E4495F6-9224-4C20-9B2F-4529F2F01A74}" dt="2018-08-30T19:19:56.917" v="2"/>
          <ac:grpSpMkLst>
            <pc:docMk/>
            <pc:sldMk cId="1622150074" sldId="360"/>
            <ac:grpSpMk id="9" creationId="{00000000-0000-0000-0000-000000000000}"/>
          </ac:grpSpMkLst>
        </pc:grpChg>
        <pc:grpChg chg="mod">
          <ac:chgData name="Nathalia Vélez López de Mesa" userId="68dd52a9-53dc-4170-8b86-8c0d437d5f15" providerId="ADAL" clId="{8E4495F6-9224-4C20-9B2F-4529F2F01A74}" dt="2018-08-30T19:20:25.389" v="4"/>
          <ac:grpSpMkLst>
            <pc:docMk/>
            <pc:sldMk cId="1622150074" sldId="360"/>
            <ac:grpSpMk id="23" creationId="{00000000-0000-0000-0000-000000000000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8CBE5-AB31-4725-B15D-23ACAD67BE9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6A542D7-B591-49D0-B57B-86DD5351CE4C}">
      <dgm:prSet phldrT="[Texto]"/>
      <dgm:spPr>
        <a:solidFill>
          <a:srgbClr val="59C2AE">
            <a:alpha val="40000"/>
          </a:srgbClr>
        </a:solidFill>
      </dgm:spPr>
      <dgm:t>
        <a:bodyPr/>
        <a:lstStyle/>
        <a:p>
          <a:r>
            <a:rPr lang="es-419" dirty="0" smtClean="0"/>
            <a:t>Desarrollo tecnológico</a:t>
          </a:r>
          <a:endParaRPr lang="es-ES" dirty="0"/>
        </a:p>
      </dgm:t>
    </dgm:pt>
    <dgm:pt modelId="{0DA4ED13-69AD-444E-8FFB-5C09534DB6BA}" type="parTrans" cxnId="{E47BDB49-9106-429B-8B36-51CF0FA9A916}">
      <dgm:prSet/>
      <dgm:spPr/>
      <dgm:t>
        <a:bodyPr/>
        <a:lstStyle/>
        <a:p>
          <a:endParaRPr lang="es-ES"/>
        </a:p>
      </dgm:t>
    </dgm:pt>
    <dgm:pt modelId="{0EB26424-3F65-4A38-94F3-195B2C428660}" type="sibTrans" cxnId="{E47BDB49-9106-429B-8B36-51CF0FA9A916}">
      <dgm:prSet/>
      <dgm:spPr/>
      <dgm:t>
        <a:bodyPr/>
        <a:lstStyle/>
        <a:p>
          <a:endParaRPr lang="es-ES"/>
        </a:p>
      </dgm:t>
    </dgm:pt>
    <dgm:pt modelId="{32469773-95F4-490C-85C9-1241593AC704}">
      <dgm:prSet phldrT="[Texto]"/>
      <dgm:spPr>
        <a:solidFill>
          <a:srgbClr val="59C2AE">
            <a:alpha val="40000"/>
          </a:srgbClr>
        </a:solidFill>
      </dgm:spPr>
      <dgm:t>
        <a:bodyPr/>
        <a:lstStyle/>
        <a:p>
          <a:r>
            <a:rPr lang="es-419" dirty="0" smtClean="0"/>
            <a:t>Transferencia tecnológica</a:t>
          </a:r>
          <a:endParaRPr lang="es-ES" dirty="0"/>
        </a:p>
      </dgm:t>
    </dgm:pt>
    <dgm:pt modelId="{1A34CFFB-502B-40B2-BDBD-3AE46C3C1277}" type="parTrans" cxnId="{031E615E-C30C-40BB-86AE-2A17114E5EDE}">
      <dgm:prSet/>
      <dgm:spPr/>
      <dgm:t>
        <a:bodyPr/>
        <a:lstStyle/>
        <a:p>
          <a:endParaRPr lang="es-ES"/>
        </a:p>
      </dgm:t>
    </dgm:pt>
    <dgm:pt modelId="{28B911A1-1E44-49C1-AD28-179A8ABDF585}" type="sibTrans" cxnId="{031E615E-C30C-40BB-86AE-2A17114E5EDE}">
      <dgm:prSet/>
      <dgm:spPr/>
      <dgm:t>
        <a:bodyPr/>
        <a:lstStyle/>
        <a:p>
          <a:endParaRPr lang="es-ES"/>
        </a:p>
      </dgm:t>
    </dgm:pt>
    <dgm:pt modelId="{402BC4D4-5098-4968-BE77-D3F7FA47EC6E}">
      <dgm:prSet phldrT="[Texto]"/>
      <dgm:spPr>
        <a:solidFill>
          <a:srgbClr val="59C2AE">
            <a:alpha val="40000"/>
          </a:srgbClr>
        </a:solidFill>
        <a:ln>
          <a:noFill/>
        </a:ln>
      </dgm:spPr>
      <dgm:t>
        <a:bodyPr/>
        <a:lstStyle/>
        <a:p>
          <a:r>
            <a:rPr lang="es-419" dirty="0" smtClean="0"/>
            <a:t>Generación de conocimiento científico</a:t>
          </a:r>
          <a:endParaRPr lang="es-ES" dirty="0"/>
        </a:p>
      </dgm:t>
    </dgm:pt>
    <dgm:pt modelId="{DAF4E17D-73B7-4CE1-8F1D-FFF1B537E4FF}" type="parTrans" cxnId="{292D8BAB-A4E7-43A7-9852-67A58553DA04}">
      <dgm:prSet/>
      <dgm:spPr/>
      <dgm:t>
        <a:bodyPr/>
        <a:lstStyle/>
        <a:p>
          <a:endParaRPr lang="es-ES"/>
        </a:p>
      </dgm:t>
    </dgm:pt>
    <dgm:pt modelId="{A7DB2C2A-C733-459D-8483-3F1779BD13C2}" type="sibTrans" cxnId="{292D8BAB-A4E7-43A7-9852-67A58553DA04}">
      <dgm:prSet/>
      <dgm:spPr/>
      <dgm:t>
        <a:bodyPr/>
        <a:lstStyle/>
        <a:p>
          <a:endParaRPr lang="es-ES"/>
        </a:p>
      </dgm:t>
    </dgm:pt>
    <dgm:pt modelId="{67E51C21-DB85-4FFF-BCB5-7B8E1A6D86A2}">
      <dgm:prSet phldrT="[Texto]"/>
      <dgm:spPr>
        <a:solidFill>
          <a:srgbClr val="59C2AE">
            <a:alpha val="40000"/>
          </a:srgbClr>
        </a:solidFill>
      </dgm:spPr>
      <dgm:t>
        <a:bodyPr/>
        <a:lstStyle/>
        <a:p>
          <a:r>
            <a:rPr lang="es-419" dirty="0" smtClean="0"/>
            <a:t>Innovación y productividad</a:t>
          </a:r>
          <a:endParaRPr lang="es-ES" dirty="0"/>
        </a:p>
      </dgm:t>
    </dgm:pt>
    <dgm:pt modelId="{4675B35A-2486-4A8D-9D27-F1B9B1A3F208}" type="parTrans" cxnId="{44DC8F81-9562-4894-8E00-2C8F2C72E8E3}">
      <dgm:prSet/>
      <dgm:spPr/>
      <dgm:t>
        <a:bodyPr/>
        <a:lstStyle/>
        <a:p>
          <a:endParaRPr lang="es-ES"/>
        </a:p>
      </dgm:t>
    </dgm:pt>
    <dgm:pt modelId="{976CB551-F1CB-4D1E-8A73-B55217F2155E}" type="sibTrans" cxnId="{44DC8F81-9562-4894-8E00-2C8F2C72E8E3}">
      <dgm:prSet/>
      <dgm:spPr/>
      <dgm:t>
        <a:bodyPr/>
        <a:lstStyle/>
        <a:p>
          <a:endParaRPr lang="es-ES"/>
        </a:p>
      </dgm:t>
    </dgm:pt>
    <dgm:pt modelId="{3FB70A6D-E65B-487D-8720-8781041C4D98}">
      <dgm:prSet phldrT="[Texto]"/>
      <dgm:spPr>
        <a:solidFill>
          <a:srgbClr val="59C2AE">
            <a:alpha val="40000"/>
          </a:srgbClr>
        </a:solidFill>
      </dgm:spPr>
      <dgm:t>
        <a:bodyPr/>
        <a:lstStyle/>
        <a:p>
          <a:r>
            <a:rPr lang="es-419" dirty="0" smtClean="0"/>
            <a:t>Mentalidad y Cultura en CT+I</a:t>
          </a:r>
          <a:endParaRPr lang="es-ES" dirty="0"/>
        </a:p>
      </dgm:t>
    </dgm:pt>
    <dgm:pt modelId="{7EED6D8D-C7D9-46EA-B176-CAFE1A0F234F}" type="parTrans" cxnId="{8FAC94F1-594F-40EF-A454-DEB9513F74C0}">
      <dgm:prSet/>
      <dgm:spPr/>
      <dgm:t>
        <a:bodyPr/>
        <a:lstStyle/>
        <a:p>
          <a:endParaRPr lang="es-ES"/>
        </a:p>
      </dgm:t>
    </dgm:pt>
    <dgm:pt modelId="{908A9179-8E43-4198-A2AF-CEF658F7937D}" type="sibTrans" cxnId="{8FAC94F1-594F-40EF-A454-DEB9513F74C0}">
      <dgm:prSet/>
      <dgm:spPr/>
      <dgm:t>
        <a:bodyPr/>
        <a:lstStyle/>
        <a:p>
          <a:endParaRPr lang="es-ES"/>
        </a:p>
      </dgm:t>
    </dgm:pt>
    <dgm:pt modelId="{F58A9DAC-49CC-4DC4-A2B4-6972B11BFDAF}">
      <dgm:prSet phldrT="[Texto]"/>
      <dgm:spPr>
        <a:solidFill>
          <a:srgbClr val="59C2AE">
            <a:alpha val="40000"/>
          </a:srgbClr>
        </a:solidFill>
      </dgm:spPr>
      <dgm:t>
        <a:bodyPr/>
        <a:lstStyle/>
        <a:p>
          <a:r>
            <a:rPr lang="es-419" smtClean="0"/>
            <a:t>Política Pública en CT+I</a:t>
          </a:r>
          <a:endParaRPr lang="es-ES" dirty="0"/>
        </a:p>
      </dgm:t>
    </dgm:pt>
    <dgm:pt modelId="{23B2D126-C08B-4D2A-A9CA-78E6BD56606F}" type="parTrans" cxnId="{ED3DD9EB-8957-4B99-B278-E4668659B3FC}">
      <dgm:prSet/>
      <dgm:spPr/>
      <dgm:t>
        <a:bodyPr/>
        <a:lstStyle/>
        <a:p>
          <a:endParaRPr lang="es-ES"/>
        </a:p>
      </dgm:t>
    </dgm:pt>
    <dgm:pt modelId="{85AE45FA-8853-479F-88B7-6C41B4665890}" type="sibTrans" cxnId="{ED3DD9EB-8957-4B99-B278-E4668659B3FC}">
      <dgm:prSet/>
      <dgm:spPr/>
      <dgm:t>
        <a:bodyPr/>
        <a:lstStyle/>
        <a:p>
          <a:endParaRPr lang="es-ES"/>
        </a:p>
      </dgm:t>
    </dgm:pt>
    <dgm:pt modelId="{9637505B-63DE-42FD-B44C-305A31A401B9}">
      <dgm:prSet phldrT="[Texto]"/>
      <dgm:spPr>
        <a:solidFill>
          <a:srgbClr val="59C2AE">
            <a:alpha val="40000"/>
          </a:srgbClr>
        </a:solidFill>
      </dgm:spPr>
      <dgm:t>
        <a:bodyPr/>
        <a:lstStyle/>
        <a:p>
          <a:r>
            <a:rPr lang="es-419" dirty="0" smtClean="0"/>
            <a:t>Servicios para la gestión de I+D+i</a:t>
          </a:r>
          <a:endParaRPr lang="es-ES" dirty="0"/>
        </a:p>
      </dgm:t>
    </dgm:pt>
    <dgm:pt modelId="{1FE4D978-FB01-498D-ABCA-544267DE4C03}" type="parTrans" cxnId="{5DFAB224-C89B-48A1-99FC-90192BB62764}">
      <dgm:prSet/>
      <dgm:spPr/>
      <dgm:t>
        <a:bodyPr/>
        <a:lstStyle/>
        <a:p>
          <a:endParaRPr lang="es-ES"/>
        </a:p>
      </dgm:t>
    </dgm:pt>
    <dgm:pt modelId="{FCDCDF42-B1A0-41B8-879C-34E021646665}" type="sibTrans" cxnId="{5DFAB224-C89B-48A1-99FC-90192BB62764}">
      <dgm:prSet/>
      <dgm:spPr/>
      <dgm:t>
        <a:bodyPr/>
        <a:lstStyle/>
        <a:p>
          <a:endParaRPr lang="es-ES"/>
        </a:p>
      </dgm:t>
    </dgm:pt>
    <dgm:pt modelId="{EF980189-0D5A-4FC7-95C5-59A372A30916}" type="pres">
      <dgm:prSet presAssocID="{4728CBE5-AB31-4725-B15D-23ACAD67BE90}" presName="compositeShape" presStyleCnt="0">
        <dgm:presLayoutVars>
          <dgm:chMax val="7"/>
          <dgm:dir/>
          <dgm:resizeHandles val="exact"/>
        </dgm:presLayoutVars>
      </dgm:prSet>
      <dgm:spPr/>
    </dgm:pt>
    <dgm:pt modelId="{BAB728F7-8778-47A2-A11C-E4DA78644DCC}" type="pres">
      <dgm:prSet presAssocID="{4728CBE5-AB31-4725-B15D-23ACAD67BE90}" presName="wedge1" presStyleLbl="node1" presStyleIdx="0" presStyleCnt="7" custLinFactNeighborX="-2629" custLinFactNeighborY="5258"/>
      <dgm:spPr/>
      <dgm:t>
        <a:bodyPr/>
        <a:lstStyle/>
        <a:p>
          <a:endParaRPr lang="es-ES"/>
        </a:p>
      </dgm:t>
    </dgm:pt>
    <dgm:pt modelId="{C257280C-B162-49DA-8EFF-CFEEFA4CA7B1}" type="pres">
      <dgm:prSet presAssocID="{4728CBE5-AB31-4725-B15D-23ACAD67BE90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52C54-0F7E-43E0-9CF0-C4552E7E93E4}" type="pres">
      <dgm:prSet presAssocID="{4728CBE5-AB31-4725-B15D-23ACAD67BE90}" presName="wedge2" presStyleLbl="node1" presStyleIdx="1" presStyleCnt="7"/>
      <dgm:spPr/>
      <dgm:t>
        <a:bodyPr/>
        <a:lstStyle/>
        <a:p>
          <a:endParaRPr lang="es-ES"/>
        </a:p>
      </dgm:t>
    </dgm:pt>
    <dgm:pt modelId="{882FDFA4-CC94-4E36-8C90-4A233BB64954}" type="pres">
      <dgm:prSet presAssocID="{4728CBE5-AB31-4725-B15D-23ACAD67BE90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B7F08-E384-48E5-AAA3-BA8F624C3BED}" type="pres">
      <dgm:prSet presAssocID="{4728CBE5-AB31-4725-B15D-23ACAD67BE90}" presName="wedge3" presStyleLbl="node1" presStyleIdx="2" presStyleCnt="7"/>
      <dgm:spPr/>
      <dgm:t>
        <a:bodyPr/>
        <a:lstStyle/>
        <a:p>
          <a:endParaRPr lang="es-ES"/>
        </a:p>
      </dgm:t>
    </dgm:pt>
    <dgm:pt modelId="{D32B39CA-BC9E-419A-A667-3BB0DAEF85D3}" type="pres">
      <dgm:prSet presAssocID="{4728CBE5-AB31-4725-B15D-23ACAD67BE90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99DA57-1C0D-4D20-AACD-3A30B08906DC}" type="pres">
      <dgm:prSet presAssocID="{4728CBE5-AB31-4725-B15D-23ACAD67BE90}" presName="wedge4" presStyleLbl="node1" presStyleIdx="3" presStyleCnt="7"/>
      <dgm:spPr/>
      <dgm:t>
        <a:bodyPr/>
        <a:lstStyle/>
        <a:p>
          <a:endParaRPr lang="es-ES"/>
        </a:p>
      </dgm:t>
    </dgm:pt>
    <dgm:pt modelId="{2D98B650-BD5C-48CD-9479-FDD7CCFEA7AF}" type="pres">
      <dgm:prSet presAssocID="{4728CBE5-AB31-4725-B15D-23ACAD67BE90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8DF745-87B2-4584-B2FE-2DE5F0681DF3}" type="pres">
      <dgm:prSet presAssocID="{4728CBE5-AB31-4725-B15D-23ACAD67BE90}" presName="wedge5" presStyleLbl="node1" presStyleIdx="4" presStyleCnt="7"/>
      <dgm:spPr/>
      <dgm:t>
        <a:bodyPr/>
        <a:lstStyle/>
        <a:p>
          <a:endParaRPr lang="es-ES"/>
        </a:p>
      </dgm:t>
    </dgm:pt>
    <dgm:pt modelId="{8C092942-5464-4A04-B412-5931C6064C4E}" type="pres">
      <dgm:prSet presAssocID="{4728CBE5-AB31-4725-B15D-23ACAD67BE90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F19DFD-3B89-4193-A358-FB2651D7884E}" type="pres">
      <dgm:prSet presAssocID="{4728CBE5-AB31-4725-B15D-23ACAD67BE90}" presName="wedge6" presStyleLbl="node1" presStyleIdx="5" presStyleCnt="7"/>
      <dgm:spPr/>
      <dgm:t>
        <a:bodyPr/>
        <a:lstStyle/>
        <a:p>
          <a:endParaRPr lang="es-ES"/>
        </a:p>
      </dgm:t>
    </dgm:pt>
    <dgm:pt modelId="{FBA74A71-B607-43BA-ACB1-FED8ADDE816E}" type="pres">
      <dgm:prSet presAssocID="{4728CBE5-AB31-4725-B15D-23ACAD67BE90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0B7557-8692-44F7-8003-07E312FABFB8}" type="pres">
      <dgm:prSet presAssocID="{4728CBE5-AB31-4725-B15D-23ACAD67BE90}" presName="wedge7" presStyleLbl="node1" presStyleIdx="6" presStyleCnt="7"/>
      <dgm:spPr/>
      <dgm:t>
        <a:bodyPr/>
        <a:lstStyle/>
        <a:p>
          <a:endParaRPr lang="es-ES"/>
        </a:p>
      </dgm:t>
    </dgm:pt>
    <dgm:pt modelId="{6B9BEAB0-3397-473B-8F28-76C30C3F6626}" type="pres">
      <dgm:prSet presAssocID="{4728CBE5-AB31-4725-B15D-23ACAD67BE90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CF8E9E-0E40-4D85-9A00-5AB9AE820F1E}" type="presOf" srcId="{F58A9DAC-49CC-4DC4-A2B4-6972B11BFDAF}" destId="{6BF19DFD-3B89-4193-A358-FB2651D7884E}" srcOrd="0" destOrd="0" presId="urn:microsoft.com/office/officeart/2005/8/layout/chart3"/>
    <dgm:cxn modelId="{031E615E-C30C-40BB-86AE-2A17114E5EDE}" srcId="{4728CBE5-AB31-4725-B15D-23ACAD67BE90}" destId="{32469773-95F4-490C-85C9-1241593AC704}" srcOrd="1" destOrd="0" parTransId="{1A34CFFB-502B-40B2-BDBD-3AE46C3C1277}" sibTransId="{28B911A1-1E44-49C1-AD28-179A8ABDF585}"/>
    <dgm:cxn modelId="{8BAFEB2B-CBA4-4DBB-B4B8-D5905777D3D8}" type="presOf" srcId="{3FB70A6D-E65B-487D-8720-8781041C4D98}" destId="{5499DA57-1C0D-4D20-AACD-3A30B08906DC}" srcOrd="0" destOrd="0" presId="urn:microsoft.com/office/officeart/2005/8/layout/chart3"/>
    <dgm:cxn modelId="{4BD0223B-1CB1-4016-8A6E-F00A20796E55}" type="presOf" srcId="{66A542D7-B591-49D0-B57B-86DD5351CE4C}" destId="{C257280C-B162-49DA-8EFF-CFEEFA4CA7B1}" srcOrd="1" destOrd="0" presId="urn:microsoft.com/office/officeart/2005/8/layout/chart3"/>
    <dgm:cxn modelId="{B06AC354-A013-4AAD-8A1B-17FC39E4DC95}" type="presOf" srcId="{32469773-95F4-490C-85C9-1241593AC704}" destId="{882FDFA4-CC94-4E36-8C90-4A233BB64954}" srcOrd="1" destOrd="0" presId="urn:microsoft.com/office/officeart/2005/8/layout/chart3"/>
    <dgm:cxn modelId="{5DFAB224-C89B-48A1-99FC-90192BB62764}" srcId="{4728CBE5-AB31-4725-B15D-23ACAD67BE90}" destId="{9637505B-63DE-42FD-B44C-305A31A401B9}" srcOrd="2" destOrd="0" parTransId="{1FE4D978-FB01-498D-ABCA-544267DE4C03}" sibTransId="{FCDCDF42-B1A0-41B8-879C-34E021646665}"/>
    <dgm:cxn modelId="{E47BDB49-9106-429B-8B36-51CF0FA9A916}" srcId="{4728CBE5-AB31-4725-B15D-23ACAD67BE90}" destId="{66A542D7-B591-49D0-B57B-86DD5351CE4C}" srcOrd="0" destOrd="0" parTransId="{0DA4ED13-69AD-444E-8FFB-5C09534DB6BA}" sibTransId="{0EB26424-3F65-4A38-94F3-195B2C428660}"/>
    <dgm:cxn modelId="{8FAC94F1-594F-40EF-A454-DEB9513F74C0}" srcId="{4728CBE5-AB31-4725-B15D-23ACAD67BE90}" destId="{3FB70A6D-E65B-487D-8720-8781041C4D98}" srcOrd="3" destOrd="0" parTransId="{7EED6D8D-C7D9-46EA-B176-CAFE1A0F234F}" sibTransId="{908A9179-8E43-4198-A2AF-CEF658F7937D}"/>
    <dgm:cxn modelId="{A0EA16F1-4424-44C1-AFF6-D79B41F95B7E}" type="presOf" srcId="{F58A9DAC-49CC-4DC4-A2B4-6972B11BFDAF}" destId="{FBA74A71-B607-43BA-ACB1-FED8ADDE816E}" srcOrd="1" destOrd="0" presId="urn:microsoft.com/office/officeart/2005/8/layout/chart3"/>
    <dgm:cxn modelId="{44DC8F81-9562-4894-8E00-2C8F2C72E8E3}" srcId="{4728CBE5-AB31-4725-B15D-23ACAD67BE90}" destId="{67E51C21-DB85-4FFF-BCB5-7B8E1A6D86A2}" srcOrd="4" destOrd="0" parTransId="{4675B35A-2486-4A8D-9D27-F1B9B1A3F208}" sibTransId="{976CB551-F1CB-4D1E-8A73-B55217F2155E}"/>
    <dgm:cxn modelId="{402BDFC8-F4DB-488D-9E15-B384FA31D69B}" type="presOf" srcId="{9637505B-63DE-42FD-B44C-305A31A401B9}" destId="{B8DB7F08-E384-48E5-AAA3-BA8F624C3BED}" srcOrd="0" destOrd="0" presId="urn:microsoft.com/office/officeart/2005/8/layout/chart3"/>
    <dgm:cxn modelId="{58020FAE-2BC5-42B6-9397-A3F5082AD1B0}" type="presOf" srcId="{9637505B-63DE-42FD-B44C-305A31A401B9}" destId="{D32B39CA-BC9E-419A-A667-3BB0DAEF85D3}" srcOrd="1" destOrd="0" presId="urn:microsoft.com/office/officeart/2005/8/layout/chart3"/>
    <dgm:cxn modelId="{2F5A2C43-6184-4C8D-8964-17B9CD11914C}" type="presOf" srcId="{67E51C21-DB85-4FFF-BCB5-7B8E1A6D86A2}" destId="{8C092942-5464-4A04-B412-5931C6064C4E}" srcOrd="1" destOrd="0" presId="urn:microsoft.com/office/officeart/2005/8/layout/chart3"/>
    <dgm:cxn modelId="{782C272D-CA62-48C6-8FED-20560BE8726C}" type="presOf" srcId="{402BC4D4-5098-4968-BE77-D3F7FA47EC6E}" destId="{3D0B7557-8692-44F7-8003-07E312FABFB8}" srcOrd="0" destOrd="0" presId="urn:microsoft.com/office/officeart/2005/8/layout/chart3"/>
    <dgm:cxn modelId="{6BEF5159-3D2F-4BAC-BD49-E8D80A7A12FE}" type="presOf" srcId="{67E51C21-DB85-4FFF-BCB5-7B8E1A6D86A2}" destId="{C48DF745-87B2-4584-B2FE-2DE5F0681DF3}" srcOrd="0" destOrd="0" presId="urn:microsoft.com/office/officeart/2005/8/layout/chart3"/>
    <dgm:cxn modelId="{96DA5A81-E9EF-482A-A6C7-984B3884DACF}" type="presOf" srcId="{4728CBE5-AB31-4725-B15D-23ACAD67BE90}" destId="{EF980189-0D5A-4FC7-95C5-59A372A30916}" srcOrd="0" destOrd="0" presId="urn:microsoft.com/office/officeart/2005/8/layout/chart3"/>
    <dgm:cxn modelId="{ED3DD9EB-8957-4B99-B278-E4668659B3FC}" srcId="{4728CBE5-AB31-4725-B15D-23ACAD67BE90}" destId="{F58A9DAC-49CC-4DC4-A2B4-6972B11BFDAF}" srcOrd="5" destOrd="0" parTransId="{23B2D126-C08B-4D2A-A9CA-78E6BD56606F}" sibTransId="{85AE45FA-8853-479F-88B7-6C41B4665890}"/>
    <dgm:cxn modelId="{380E3E4C-6FA8-4C14-A4E3-3DAEADB69F7A}" type="presOf" srcId="{402BC4D4-5098-4968-BE77-D3F7FA47EC6E}" destId="{6B9BEAB0-3397-473B-8F28-76C30C3F6626}" srcOrd="1" destOrd="0" presId="urn:microsoft.com/office/officeart/2005/8/layout/chart3"/>
    <dgm:cxn modelId="{9A6F83C6-BB0C-4E76-8622-F882592C33A4}" type="presOf" srcId="{3FB70A6D-E65B-487D-8720-8781041C4D98}" destId="{2D98B650-BD5C-48CD-9479-FDD7CCFEA7AF}" srcOrd="1" destOrd="0" presId="urn:microsoft.com/office/officeart/2005/8/layout/chart3"/>
    <dgm:cxn modelId="{292D8BAB-A4E7-43A7-9852-67A58553DA04}" srcId="{4728CBE5-AB31-4725-B15D-23ACAD67BE90}" destId="{402BC4D4-5098-4968-BE77-D3F7FA47EC6E}" srcOrd="6" destOrd="0" parTransId="{DAF4E17D-73B7-4CE1-8F1D-FFF1B537E4FF}" sibTransId="{A7DB2C2A-C733-459D-8483-3F1779BD13C2}"/>
    <dgm:cxn modelId="{AF54ED5A-6260-4C7F-9F57-88A7670B0130}" type="presOf" srcId="{32469773-95F4-490C-85C9-1241593AC704}" destId="{29A52C54-0F7E-43E0-9CF0-C4552E7E93E4}" srcOrd="0" destOrd="0" presId="urn:microsoft.com/office/officeart/2005/8/layout/chart3"/>
    <dgm:cxn modelId="{CD35E101-1D9D-477D-8712-9374F324FFC8}" type="presOf" srcId="{66A542D7-B591-49D0-B57B-86DD5351CE4C}" destId="{BAB728F7-8778-47A2-A11C-E4DA78644DCC}" srcOrd="0" destOrd="0" presId="urn:microsoft.com/office/officeart/2005/8/layout/chart3"/>
    <dgm:cxn modelId="{5FFBFB13-B9DB-4B64-8415-6503274547E9}" type="presParOf" srcId="{EF980189-0D5A-4FC7-95C5-59A372A30916}" destId="{BAB728F7-8778-47A2-A11C-E4DA78644DCC}" srcOrd="0" destOrd="0" presId="urn:microsoft.com/office/officeart/2005/8/layout/chart3"/>
    <dgm:cxn modelId="{C918EE63-C955-4A33-8A7F-11AB7FA899A6}" type="presParOf" srcId="{EF980189-0D5A-4FC7-95C5-59A372A30916}" destId="{C257280C-B162-49DA-8EFF-CFEEFA4CA7B1}" srcOrd="1" destOrd="0" presId="urn:microsoft.com/office/officeart/2005/8/layout/chart3"/>
    <dgm:cxn modelId="{F3A59DA2-808D-49AE-B4B6-124848420E0B}" type="presParOf" srcId="{EF980189-0D5A-4FC7-95C5-59A372A30916}" destId="{29A52C54-0F7E-43E0-9CF0-C4552E7E93E4}" srcOrd="2" destOrd="0" presId="urn:microsoft.com/office/officeart/2005/8/layout/chart3"/>
    <dgm:cxn modelId="{534FA662-B979-4637-9886-2379F634C202}" type="presParOf" srcId="{EF980189-0D5A-4FC7-95C5-59A372A30916}" destId="{882FDFA4-CC94-4E36-8C90-4A233BB64954}" srcOrd="3" destOrd="0" presId="urn:microsoft.com/office/officeart/2005/8/layout/chart3"/>
    <dgm:cxn modelId="{99B4B58D-C56D-45E8-98F2-AA499E8F1AE9}" type="presParOf" srcId="{EF980189-0D5A-4FC7-95C5-59A372A30916}" destId="{B8DB7F08-E384-48E5-AAA3-BA8F624C3BED}" srcOrd="4" destOrd="0" presId="urn:microsoft.com/office/officeart/2005/8/layout/chart3"/>
    <dgm:cxn modelId="{FAEAA147-A067-48B1-8C5E-2665F535EE8D}" type="presParOf" srcId="{EF980189-0D5A-4FC7-95C5-59A372A30916}" destId="{D32B39CA-BC9E-419A-A667-3BB0DAEF85D3}" srcOrd="5" destOrd="0" presId="urn:microsoft.com/office/officeart/2005/8/layout/chart3"/>
    <dgm:cxn modelId="{88E42E89-008D-4300-B5CE-EC20E02F1812}" type="presParOf" srcId="{EF980189-0D5A-4FC7-95C5-59A372A30916}" destId="{5499DA57-1C0D-4D20-AACD-3A30B08906DC}" srcOrd="6" destOrd="0" presId="urn:microsoft.com/office/officeart/2005/8/layout/chart3"/>
    <dgm:cxn modelId="{8CADA185-46B8-4F20-804B-2F4ABBFD392A}" type="presParOf" srcId="{EF980189-0D5A-4FC7-95C5-59A372A30916}" destId="{2D98B650-BD5C-48CD-9479-FDD7CCFEA7AF}" srcOrd="7" destOrd="0" presId="urn:microsoft.com/office/officeart/2005/8/layout/chart3"/>
    <dgm:cxn modelId="{5696AB71-EA9A-4C74-84AD-9B08D5A8500C}" type="presParOf" srcId="{EF980189-0D5A-4FC7-95C5-59A372A30916}" destId="{C48DF745-87B2-4584-B2FE-2DE5F0681DF3}" srcOrd="8" destOrd="0" presId="urn:microsoft.com/office/officeart/2005/8/layout/chart3"/>
    <dgm:cxn modelId="{83023D52-B6C6-49FE-AA2C-9BD836430728}" type="presParOf" srcId="{EF980189-0D5A-4FC7-95C5-59A372A30916}" destId="{8C092942-5464-4A04-B412-5931C6064C4E}" srcOrd="9" destOrd="0" presId="urn:microsoft.com/office/officeart/2005/8/layout/chart3"/>
    <dgm:cxn modelId="{1813F4D8-DD8B-4557-BADB-92BCF559E6F9}" type="presParOf" srcId="{EF980189-0D5A-4FC7-95C5-59A372A30916}" destId="{6BF19DFD-3B89-4193-A358-FB2651D7884E}" srcOrd="10" destOrd="0" presId="urn:microsoft.com/office/officeart/2005/8/layout/chart3"/>
    <dgm:cxn modelId="{9EF43180-7610-463C-B1DD-E980A73B2538}" type="presParOf" srcId="{EF980189-0D5A-4FC7-95C5-59A372A30916}" destId="{FBA74A71-B607-43BA-ACB1-FED8ADDE816E}" srcOrd="11" destOrd="0" presId="urn:microsoft.com/office/officeart/2005/8/layout/chart3"/>
    <dgm:cxn modelId="{86327206-EB57-4B49-8429-0A516FA1C20F}" type="presParOf" srcId="{EF980189-0D5A-4FC7-95C5-59A372A30916}" destId="{3D0B7557-8692-44F7-8003-07E312FABFB8}" srcOrd="12" destOrd="0" presId="urn:microsoft.com/office/officeart/2005/8/layout/chart3"/>
    <dgm:cxn modelId="{E2FCF63A-49C1-4EF3-B939-87239801E707}" type="presParOf" srcId="{EF980189-0D5A-4FC7-95C5-59A372A30916}" destId="{6B9BEAB0-3397-473B-8F28-76C30C3F6626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134FA-D2CE-48EE-A07C-E9348A83F1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96DEEBC-A4DF-455D-84CC-98B9E3EEC195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ES" dirty="0" smtClean="0">
              <a:latin typeface="Brandon Grotesque Black" panose="020B0A03020203060202" pitchFamily="34" charset="0"/>
            </a:rPr>
            <a:t>IES</a:t>
          </a:r>
        </a:p>
      </dgm:t>
    </dgm:pt>
    <dgm:pt modelId="{A230674D-E923-49B7-8EA9-6E67C57667B0}" type="parTrans" cxnId="{8F9DFE27-2682-48AC-A720-58998E3470D0}">
      <dgm:prSet/>
      <dgm:spPr/>
      <dgm:t>
        <a:bodyPr/>
        <a:lstStyle/>
        <a:p>
          <a:endParaRPr lang="es-ES"/>
        </a:p>
      </dgm:t>
    </dgm:pt>
    <dgm:pt modelId="{79F94F86-22CE-4804-8295-287A0AF81869}" type="sibTrans" cxnId="{8F9DFE27-2682-48AC-A720-58998E3470D0}">
      <dgm:prSet/>
      <dgm:spPr/>
      <dgm:t>
        <a:bodyPr/>
        <a:lstStyle/>
        <a:p>
          <a:endParaRPr lang="es-ES"/>
        </a:p>
      </dgm:t>
    </dgm:pt>
    <dgm:pt modelId="{7E168880-9465-4EEE-A0DC-896821B90053}">
      <dgm:prSet phldrT="[Texto]"/>
      <dgm:spPr>
        <a:solidFill>
          <a:srgbClr val="CADF24">
            <a:alpha val="50000"/>
          </a:srgbClr>
        </a:solidFill>
      </dgm:spPr>
      <dgm:t>
        <a:bodyPr/>
        <a:lstStyle/>
        <a:p>
          <a:r>
            <a:rPr lang="es-ES" dirty="0" smtClean="0">
              <a:latin typeface="Brandon Grotesque Black" panose="020B0A03020203060202" pitchFamily="34" charset="0"/>
            </a:rPr>
            <a:t>ESTADO</a:t>
          </a:r>
          <a:endParaRPr lang="es-ES" dirty="0">
            <a:latin typeface="Brandon Grotesque Black" panose="020B0A03020203060202" pitchFamily="34" charset="0"/>
          </a:endParaRPr>
        </a:p>
      </dgm:t>
    </dgm:pt>
    <dgm:pt modelId="{B8EA3C0F-EEF7-49B2-81F8-8DA63EA3DDC7}" type="parTrans" cxnId="{E088803F-C68C-4D09-B60E-7E467388CDBA}">
      <dgm:prSet/>
      <dgm:spPr/>
      <dgm:t>
        <a:bodyPr/>
        <a:lstStyle/>
        <a:p>
          <a:endParaRPr lang="es-ES"/>
        </a:p>
      </dgm:t>
    </dgm:pt>
    <dgm:pt modelId="{95C51D5D-4931-4877-9D82-5BB156F3C078}" type="sibTrans" cxnId="{E088803F-C68C-4D09-B60E-7E467388CDBA}">
      <dgm:prSet/>
      <dgm:spPr/>
      <dgm:t>
        <a:bodyPr/>
        <a:lstStyle/>
        <a:p>
          <a:endParaRPr lang="es-ES"/>
        </a:p>
      </dgm:t>
    </dgm:pt>
    <dgm:pt modelId="{4FA2380B-0AC7-4C6A-8FDF-115551517309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ES" dirty="0" smtClean="0">
              <a:latin typeface="Brandon Grotesque Black" panose="020B0A03020203060202" pitchFamily="34" charset="0"/>
            </a:rPr>
            <a:t>EMPRESA</a:t>
          </a:r>
          <a:endParaRPr lang="es-ES" dirty="0">
            <a:latin typeface="Brandon Grotesque Black" panose="020B0A03020203060202" pitchFamily="34" charset="0"/>
          </a:endParaRPr>
        </a:p>
      </dgm:t>
    </dgm:pt>
    <dgm:pt modelId="{3B7A69B1-A1EC-410F-9C2A-4E9D3CB59663}" type="parTrans" cxnId="{7A13C077-6FF2-4865-92A8-B54A6CE60F30}">
      <dgm:prSet/>
      <dgm:spPr/>
      <dgm:t>
        <a:bodyPr/>
        <a:lstStyle/>
        <a:p>
          <a:endParaRPr lang="es-ES"/>
        </a:p>
      </dgm:t>
    </dgm:pt>
    <dgm:pt modelId="{8A4FE7A8-D74D-40EA-AC33-5F2160302DD6}" type="sibTrans" cxnId="{7A13C077-6FF2-4865-92A8-B54A6CE60F30}">
      <dgm:prSet/>
      <dgm:spPr/>
      <dgm:t>
        <a:bodyPr/>
        <a:lstStyle/>
        <a:p>
          <a:endParaRPr lang="es-ES"/>
        </a:p>
      </dgm:t>
    </dgm:pt>
    <dgm:pt modelId="{F8A1B3FF-CB3D-4D49-9F0D-11D52969D08A}" type="pres">
      <dgm:prSet presAssocID="{A05134FA-D2CE-48EE-A07C-E9348A83F1B8}" presName="compositeShape" presStyleCnt="0">
        <dgm:presLayoutVars>
          <dgm:chMax val="7"/>
          <dgm:dir/>
          <dgm:resizeHandles val="exact"/>
        </dgm:presLayoutVars>
      </dgm:prSet>
      <dgm:spPr/>
    </dgm:pt>
    <dgm:pt modelId="{7239C69E-D0B2-4CB6-8A66-A729E0D22337}" type="pres">
      <dgm:prSet presAssocID="{696DEEBC-A4DF-455D-84CC-98B9E3EEC195}" presName="circ1" presStyleLbl="vennNode1" presStyleIdx="0" presStyleCnt="3"/>
      <dgm:spPr/>
      <dgm:t>
        <a:bodyPr/>
        <a:lstStyle/>
        <a:p>
          <a:endParaRPr lang="es-ES"/>
        </a:p>
      </dgm:t>
    </dgm:pt>
    <dgm:pt modelId="{EA898616-FFB2-4FB5-8B72-1EFD87A22892}" type="pres">
      <dgm:prSet presAssocID="{696DEEBC-A4DF-455D-84CC-98B9E3EEC1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2862F9-0D74-41F5-B1D4-3C36FB120BAF}" type="pres">
      <dgm:prSet presAssocID="{7E168880-9465-4EEE-A0DC-896821B90053}" presName="circ2" presStyleLbl="vennNode1" presStyleIdx="1" presStyleCnt="3"/>
      <dgm:spPr/>
      <dgm:t>
        <a:bodyPr/>
        <a:lstStyle/>
        <a:p>
          <a:endParaRPr lang="es-ES"/>
        </a:p>
      </dgm:t>
    </dgm:pt>
    <dgm:pt modelId="{D697FF96-3F09-468D-855C-20D0347FF642}" type="pres">
      <dgm:prSet presAssocID="{7E168880-9465-4EEE-A0DC-896821B900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2F4C5-ADB6-4CAA-A416-99652DB0F282}" type="pres">
      <dgm:prSet presAssocID="{4FA2380B-0AC7-4C6A-8FDF-115551517309}" presName="circ3" presStyleLbl="vennNode1" presStyleIdx="2" presStyleCnt="3"/>
      <dgm:spPr/>
      <dgm:t>
        <a:bodyPr/>
        <a:lstStyle/>
        <a:p>
          <a:endParaRPr lang="es-ES"/>
        </a:p>
      </dgm:t>
    </dgm:pt>
    <dgm:pt modelId="{A8DDBD51-2210-4BD6-BF42-19AAEA3CFA02}" type="pres">
      <dgm:prSet presAssocID="{4FA2380B-0AC7-4C6A-8FDF-1155515173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78E5CF-B508-47BC-A4CB-54952591F0FD}" type="presOf" srcId="{7E168880-9465-4EEE-A0DC-896821B90053}" destId="{D697FF96-3F09-468D-855C-20D0347FF642}" srcOrd="1" destOrd="0" presId="urn:microsoft.com/office/officeart/2005/8/layout/venn1"/>
    <dgm:cxn modelId="{76F37E1B-4F75-45B2-930B-1ED12A1B5048}" type="presOf" srcId="{A05134FA-D2CE-48EE-A07C-E9348A83F1B8}" destId="{F8A1B3FF-CB3D-4D49-9F0D-11D52969D08A}" srcOrd="0" destOrd="0" presId="urn:microsoft.com/office/officeart/2005/8/layout/venn1"/>
    <dgm:cxn modelId="{8B48DC06-4E31-41E8-A049-57A619B84AE1}" type="presOf" srcId="{7E168880-9465-4EEE-A0DC-896821B90053}" destId="{BB2862F9-0D74-41F5-B1D4-3C36FB120BAF}" srcOrd="0" destOrd="0" presId="urn:microsoft.com/office/officeart/2005/8/layout/venn1"/>
    <dgm:cxn modelId="{8F9DFE27-2682-48AC-A720-58998E3470D0}" srcId="{A05134FA-D2CE-48EE-A07C-E9348A83F1B8}" destId="{696DEEBC-A4DF-455D-84CC-98B9E3EEC195}" srcOrd="0" destOrd="0" parTransId="{A230674D-E923-49B7-8EA9-6E67C57667B0}" sibTransId="{79F94F86-22CE-4804-8295-287A0AF81869}"/>
    <dgm:cxn modelId="{7A13C077-6FF2-4865-92A8-B54A6CE60F30}" srcId="{A05134FA-D2CE-48EE-A07C-E9348A83F1B8}" destId="{4FA2380B-0AC7-4C6A-8FDF-115551517309}" srcOrd="2" destOrd="0" parTransId="{3B7A69B1-A1EC-410F-9C2A-4E9D3CB59663}" sibTransId="{8A4FE7A8-D74D-40EA-AC33-5F2160302DD6}"/>
    <dgm:cxn modelId="{19AD0D2A-2965-4AC8-9A21-CE5199D09AF6}" type="presOf" srcId="{4FA2380B-0AC7-4C6A-8FDF-115551517309}" destId="{EE52F4C5-ADB6-4CAA-A416-99652DB0F282}" srcOrd="0" destOrd="0" presId="urn:microsoft.com/office/officeart/2005/8/layout/venn1"/>
    <dgm:cxn modelId="{ECEEE473-A23F-484C-9BB0-843BBA7A6B36}" type="presOf" srcId="{696DEEBC-A4DF-455D-84CC-98B9E3EEC195}" destId="{EA898616-FFB2-4FB5-8B72-1EFD87A22892}" srcOrd="1" destOrd="0" presId="urn:microsoft.com/office/officeart/2005/8/layout/venn1"/>
    <dgm:cxn modelId="{C703DF5E-C8C3-42F9-A827-12CD0D863DD0}" type="presOf" srcId="{696DEEBC-A4DF-455D-84CC-98B9E3EEC195}" destId="{7239C69E-D0B2-4CB6-8A66-A729E0D22337}" srcOrd="0" destOrd="0" presId="urn:microsoft.com/office/officeart/2005/8/layout/venn1"/>
    <dgm:cxn modelId="{7D5ADF25-406E-4728-AC50-92619B8381CD}" type="presOf" srcId="{4FA2380B-0AC7-4C6A-8FDF-115551517309}" destId="{A8DDBD51-2210-4BD6-BF42-19AAEA3CFA02}" srcOrd="1" destOrd="0" presId="urn:microsoft.com/office/officeart/2005/8/layout/venn1"/>
    <dgm:cxn modelId="{E088803F-C68C-4D09-B60E-7E467388CDBA}" srcId="{A05134FA-D2CE-48EE-A07C-E9348A83F1B8}" destId="{7E168880-9465-4EEE-A0DC-896821B90053}" srcOrd="1" destOrd="0" parTransId="{B8EA3C0F-EEF7-49B2-81F8-8DA63EA3DDC7}" sibTransId="{95C51D5D-4931-4877-9D82-5BB156F3C078}"/>
    <dgm:cxn modelId="{1B39B43B-786D-44E2-8BF3-1E757DF7C8F6}" type="presParOf" srcId="{F8A1B3FF-CB3D-4D49-9F0D-11D52969D08A}" destId="{7239C69E-D0B2-4CB6-8A66-A729E0D22337}" srcOrd="0" destOrd="0" presId="urn:microsoft.com/office/officeart/2005/8/layout/venn1"/>
    <dgm:cxn modelId="{29918A9A-04A1-442B-B5B1-4E410AF495A8}" type="presParOf" srcId="{F8A1B3FF-CB3D-4D49-9F0D-11D52969D08A}" destId="{EA898616-FFB2-4FB5-8B72-1EFD87A22892}" srcOrd="1" destOrd="0" presId="urn:microsoft.com/office/officeart/2005/8/layout/venn1"/>
    <dgm:cxn modelId="{39F52CB4-4FE4-4383-824F-E7CD74946219}" type="presParOf" srcId="{F8A1B3FF-CB3D-4D49-9F0D-11D52969D08A}" destId="{BB2862F9-0D74-41F5-B1D4-3C36FB120BAF}" srcOrd="2" destOrd="0" presId="urn:microsoft.com/office/officeart/2005/8/layout/venn1"/>
    <dgm:cxn modelId="{F712FDFB-581A-4366-BD29-C9E61271B945}" type="presParOf" srcId="{F8A1B3FF-CB3D-4D49-9F0D-11D52969D08A}" destId="{D697FF96-3F09-468D-855C-20D0347FF642}" srcOrd="3" destOrd="0" presId="urn:microsoft.com/office/officeart/2005/8/layout/venn1"/>
    <dgm:cxn modelId="{A6737648-C411-4A64-A1F3-D5F871C765A8}" type="presParOf" srcId="{F8A1B3FF-CB3D-4D49-9F0D-11D52969D08A}" destId="{EE52F4C5-ADB6-4CAA-A416-99652DB0F282}" srcOrd="4" destOrd="0" presId="urn:microsoft.com/office/officeart/2005/8/layout/venn1"/>
    <dgm:cxn modelId="{27455E91-3C33-4D18-B41D-ACEAE0DF5C99}" type="presParOf" srcId="{F8A1B3FF-CB3D-4D49-9F0D-11D52969D08A}" destId="{A8DDBD51-2210-4BD6-BF42-19AAEA3CFA0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45E6-A8E8-4DCD-9552-0D35B0D6E9EC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86E5-E3E7-4D52-8E0F-968F26C738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73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CA785-CBC3-4230-88E5-0AB8D0A7C18A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2792C-6765-49C1-897A-D453B438391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3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3155F-20A5-4832-83E9-85CAFDF6FBC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1BC5B-9A53-4678-8940-F238C15EFED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37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BC064-DB18-4183-A9B9-5C3FB1996AD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7553-C47E-475F-9DC6-B83A9B2722D0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13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A785-CBC3-4230-88E5-0AB8D0A7C18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792C-6765-49C1-897A-D453B438391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81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98" y="365125"/>
            <a:ext cx="9280301" cy="1325563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825625"/>
            <a:ext cx="10980313" cy="3892595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08B3-BC2F-424D-A1EF-987C537A437D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9537-CB6B-41FA-BCA8-FCBBE992A98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801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81" y="5535369"/>
            <a:ext cx="10515600" cy="1068631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r="4328"/>
          <a:stretch/>
        </p:blipFill>
        <p:spPr>
          <a:xfrm>
            <a:off x="0" y="0"/>
            <a:ext cx="12171762" cy="55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827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DC98-722A-4394-A1F6-D307C10E2235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D4A8-7F38-4178-ADD8-AFC3DAFD31EF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0352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246" y="365125"/>
            <a:ext cx="9250141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AAED-FD84-49F1-B90A-CDB399F645D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9356-CCD1-4346-A9DD-8D2DBA185ED5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0878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6055-E920-42EE-9AA3-E08EB7854069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FCBC-6132-4B95-AE7B-9B0ADD0FF21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6335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C3B1-7970-4C9F-A045-CD5DB1A2ACD3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CA52-10A5-43F0-AC3F-DE91AE5321C7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116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F637-1CE4-4AE0-984E-B7B73FC38EB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5267-8D11-4BED-AD0A-DF6C47B26AF8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737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08B3-BC2F-424D-A1EF-987C537A437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59537-CB6B-41FA-BCA8-FCBBE992A98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34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385-3049-4814-893C-03F175852E71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81FC-1BFB-4F43-B580-1FD8C3D3D3E7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6782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155F-20A5-4832-83E9-85CAFDF6FBC1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BC5B-9A53-4678-8940-F238C15EFED4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614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C064-DB18-4183-A9B9-5C3FB1996AD8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7553-C47E-475F-9DC6-B83A9B2722D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9196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DC3A-4C9B-4067-AADF-6DAF99AD073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E5C7-7FB0-41B0-AA87-97117E9E70A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5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r="4328"/>
          <a:stretch/>
        </p:blipFill>
        <p:spPr>
          <a:xfrm>
            <a:off x="0" y="0"/>
            <a:ext cx="12171762" cy="55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9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ADC98-722A-4394-A1F6-D307C10E22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D4A8-7F38-4178-ADD8-AFC3DAFD31E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2AAED-FD84-49F1-B90A-CDB399F645D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59356-CCD1-4346-A9DD-8D2DBA185ED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32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E6055-E920-42EE-9AA3-E08EB785406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0FCBC-6132-4B95-AE7B-9B0ADD0FF2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16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AC3B1-7970-4C9F-A045-CD5DB1A2ACD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DCA52-10A5-43F0-AC3F-DE91AE5321C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61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AF637-1CE4-4AE0-984E-B7B73FC38EB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B5267-8D11-4BED-AD0A-DF6C47B26A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1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13385-3049-4814-893C-03F175852E7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981FC-1BFB-4F43-B580-1FD8C3D3D3E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1BA628-FF69-45C4-B0D5-330CEBC18F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1A214-1394-46CF-8CA7-1BA4E34CE3F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2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62163" y="206375"/>
            <a:ext cx="92916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dirty="0"/>
              <a:t>Haga clic para modificar el estilo de título del patrón</a:t>
            </a:r>
            <a:endParaRPr lang="en-US" altLang="es-CO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1849438"/>
            <a:ext cx="109918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A33F7-66CB-4866-AD28-E5AA11E4F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BA628-FF69-45C4-B0D5-330CEBC18F26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54F2D-8AB1-46A1-98F2-0B76DAB67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27E05-6024-45A3-AABA-E073E0AE5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1A214-1394-46CF-8CA7-1BA4E34CE3FE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>
          <a:solidFill>
            <a:srgbClr val="0070C0"/>
          </a:solidFill>
          <a:latin typeface="Arial Rounded MT Bold" panose="020F07040305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 Rounded MT Bold" panose="020F07040305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 Rounded MT Bold" panose="020F07040305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 Rounded MT Bold" panose="020F07040305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 Rounded MT Bold" panose="020F07040305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1"/>
            <a:ext cx="12302836" cy="685800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212651" y="414670"/>
            <a:ext cx="8752352" cy="808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458488" y="500139"/>
            <a:ext cx="1116418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4000" b="1" spc="300" dirty="0" smtClean="0">
                <a:latin typeface="Brandon Grotesque Black" panose="020B0A03020203060202" pitchFamily="34" charset="0"/>
              </a:rPr>
              <a:t>AGENDA REGIONAL DE I+D</a:t>
            </a:r>
            <a:endParaRPr lang="es-CO" sz="4000" b="1" spc="300" dirty="0">
              <a:latin typeface="Brandon Grotesque Black" panose="020B0A03020203060202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5400" b="1" spc="300" dirty="0">
              <a:solidFill>
                <a:prstClr val="white"/>
              </a:solidFill>
              <a:latin typeface="Brandon Grotesque Medium" panose="020B0603020203060202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H="1">
            <a:off x="1" y="1223805"/>
            <a:ext cx="782556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0450453" y="6550223"/>
            <a:ext cx="179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400" dirty="0">
                <a:solidFill>
                  <a:prstClr val="white"/>
                </a:solidFill>
              </a:rPr>
              <a:t>https://bit.ly/2NIZLHP</a:t>
            </a:r>
          </a:p>
        </p:txBody>
      </p:sp>
    </p:spTree>
    <p:extLst>
      <p:ext uri="{BB962C8B-B14F-4D97-AF65-F5344CB8AC3E}">
        <p14:creationId xmlns:p14="http://schemas.microsoft.com/office/powerpoint/2010/main" val="21121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36218" y="500"/>
            <a:ext cx="2036082" cy="1875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257175" y="148176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48086" y="1234940"/>
            <a:ext cx="6037752" cy="395467"/>
            <a:chOff x="1252743" y="1725270"/>
            <a:chExt cx="2357439" cy="1014413"/>
          </a:xfrm>
        </p:grpSpPr>
        <p:sp>
          <p:nvSpPr>
            <p:cNvPr id="5" name="1 Rectángulo"/>
            <p:cNvSpPr/>
            <p:nvPr/>
          </p:nvSpPr>
          <p:spPr>
            <a:xfrm>
              <a:off x="1252743" y="1725270"/>
              <a:ext cx="2357438" cy="10144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6" name="17 CuadroTexto"/>
            <p:cNvSpPr txBox="1"/>
            <p:nvPr/>
          </p:nvSpPr>
          <p:spPr>
            <a:xfrm>
              <a:off x="1252744" y="1832404"/>
              <a:ext cx="2357438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O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Bold" pitchFamily="34" charset="0"/>
              </a:endParaRPr>
            </a:p>
          </p:txBody>
        </p:sp>
        <p:sp>
          <p:nvSpPr>
            <p:cNvPr id="7" name="18 CuadroTexto"/>
            <p:cNvSpPr txBox="1"/>
            <p:nvPr/>
          </p:nvSpPr>
          <p:spPr>
            <a:xfrm>
              <a:off x="1252743" y="1946061"/>
              <a:ext cx="2357438" cy="789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Medium" panose="020B0603020203060202" pitchFamily="34" charset="0"/>
                  <a:ea typeface="Source Sans Pro" pitchFamily="34" charset="0"/>
                </a:rPr>
                <a:t>SEDE CONJUNTA DE INVESTIGACIÓN G8</a:t>
              </a:r>
              <a:endPara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  <a:ea typeface="Source Sans Pro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48086" y="1878468"/>
            <a:ext cx="6037749" cy="364690"/>
            <a:chOff x="4692974" y="1736991"/>
            <a:chExt cx="2357439" cy="364690"/>
          </a:xfrm>
        </p:grpSpPr>
        <p:sp>
          <p:nvSpPr>
            <p:cNvPr id="8" name="19 Rectángulo"/>
            <p:cNvSpPr/>
            <p:nvPr/>
          </p:nvSpPr>
          <p:spPr>
            <a:xfrm>
              <a:off x="4692975" y="1736991"/>
              <a:ext cx="2357438" cy="364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10" name="21 CuadroTexto"/>
            <p:cNvSpPr txBox="1"/>
            <p:nvPr/>
          </p:nvSpPr>
          <p:spPr>
            <a:xfrm>
              <a:off x="4692974" y="1783186"/>
              <a:ext cx="2357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Medium" panose="020B0603020203060202" pitchFamily="34" charset="0"/>
                  <a:ea typeface="Source Sans Pro" pitchFamily="34" charset="0"/>
                </a:rPr>
                <a:t>MECANISMO DE FINANCIACIÓN PRUEBA DE CONCEPTO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46168" y="2498000"/>
            <a:ext cx="6039664" cy="415703"/>
            <a:chOff x="1252743" y="2884871"/>
            <a:chExt cx="2357439" cy="1018000"/>
          </a:xfrm>
          <a:solidFill>
            <a:srgbClr val="FFC000"/>
          </a:solidFill>
        </p:grpSpPr>
        <p:sp>
          <p:nvSpPr>
            <p:cNvPr id="11" name="22 Rectángulo"/>
            <p:cNvSpPr/>
            <p:nvPr/>
          </p:nvSpPr>
          <p:spPr>
            <a:xfrm>
              <a:off x="1252743" y="2884871"/>
              <a:ext cx="2357438" cy="1014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12" name="23 CuadroTexto"/>
            <p:cNvSpPr txBox="1"/>
            <p:nvPr/>
          </p:nvSpPr>
          <p:spPr>
            <a:xfrm>
              <a:off x="1252744" y="3149167"/>
              <a:ext cx="2357438" cy="7537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Medium" panose="020B0603020203060202" pitchFamily="34" charset="0"/>
                  <a:ea typeface="Source Sans Pro" pitchFamily="34" charset="0"/>
                </a:rPr>
                <a:t>AGENDA REGIONAL DE I+D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46168" y="3109601"/>
            <a:ext cx="6039661" cy="602886"/>
            <a:chOff x="4692975" y="2879990"/>
            <a:chExt cx="2357439" cy="602886"/>
          </a:xfrm>
        </p:grpSpPr>
        <p:sp>
          <p:nvSpPr>
            <p:cNvPr id="13" name="25 Rectángulo"/>
            <p:cNvSpPr/>
            <p:nvPr/>
          </p:nvSpPr>
          <p:spPr>
            <a:xfrm>
              <a:off x="4692975" y="2879990"/>
              <a:ext cx="2357438" cy="5427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14" name="26 CuadroTexto"/>
            <p:cNvSpPr txBox="1"/>
            <p:nvPr/>
          </p:nvSpPr>
          <p:spPr>
            <a:xfrm>
              <a:off x="4692976" y="2959656"/>
              <a:ext cx="2357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Medium" panose="020B0603020203060202" pitchFamily="34" charset="0"/>
                  <a:ea typeface="Source Sans Pro" pitchFamily="34" charset="0"/>
                </a:rPr>
                <a:t>DIGITALIZACIÓN DE </a:t>
              </a:r>
            </a:p>
            <a:p>
              <a:pPr algn="ctr"/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Medium" panose="020B0603020203060202" pitchFamily="34" charset="0"/>
                  <a:ea typeface="Source Sans Pro" pitchFamily="34" charset="0"/>
                </a:rPr>
                <a:t>SERVICIOS DE INNOVACIÓN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46168" y="3889618"/>
            <a:ext cx="6039658" cy="627085"/>
            <a:chOff x="1571624" y="4061245"/>
            <a:chExt cx="2357439" cy="627085"/>
          </a:xfrm>
        </p:grpSpPr>
        <p:sp>
          <p:nvSpPr>
            <p:cNvPr id="15" name="28 Rectángulo"/>
            <p:cNvSpPr/>
            <p:nvPr/>
          </p:nvSpPr>
          <p:spPr>
            <a:xfrm>
              <a:off x="1571624" y="4061245"/>
              <a:ext cx="2357438" cy="627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16" name="29 CuadroTexto"/>
            <p:cNvSpPr txBox="1"/>
            <p:nvPr/>
          </p:nvSpPr>
          <p:spPr>
            <a:xfrm>
              <a:off x="1571625" y="4125847"/>
              <a:ext cx="2357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Medium" panose="020B0603020203060202" pitchFamily="34" charset="0"/>
                  <a:ea typeface="Source Sans Pro" pitchFamily="34" charset="0"/>
                </a:rPr>
                <a:t>ROADMAP</a:t>
              </a:r>
            </a:p>
          </p:txBody>
        </p:sp>
        <p:sp>
          <p:nvSpPr>
            <p:cNvPr id="17" name="30 CuadroTexto"/>
            <p:cNvSpPr txBox="1"/>
            <p:nvPr/>
          </p:nvSpPr>
          <p:spPr>
            <a:xfrm>
              <a:off x="1571625" y="4369270"/>
              <a:ext cx="2357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  <a:ea typeface="Source Sans Pro" pitchFamily="34" charset="0"/>
                </a:rPr>
                <a:t>Para incentivar la </a:t>
              </a:r>
              <a:r>
                <a:rPr lang="es-CO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  <a:ea typeface="Source Sans Pro" pitchFamily="34" charset="0"/>
                </a:rPr>
                <a:t>inversión </a:t>
              </a:r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" pitchFamily="34" charset="0"/>
                  <a:ea typeface="Source Sans Pro" pitchFamily="34" charset="0"/>
                </a:rPr>
                <a:t>en I+D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7119066" y="1623991"/>
            <a:ext cx="3543300" cy="2157413"/>
            <a:chOff x="8093911" y="1721644"/>
            <a:chExt cx="3543300" cy="2157413"/>
          </a:xfrm>
          <a:solidFill>
            <a:schemeClr val="accent1">
              <a:alpha val="52000"/>
            </a:schemeClr>
          </a:solidFill>
        </p:grpSpPr>
        <p:sp>
          <p:nvSpPr>
            <p:cNvPr id="3" name="14 Rectángulo"/>
            <p:cNvSpPr/>
            <p:nvPr/>
          </p:nvSpPr>
          <p:spPr>
            <a:xfrm>
              <a:off x="8093911" y="1721644"/>
              <a:ext cx="3543300" cy="2157413"/>
            </a:xfrm>
            <a:prstGeom prst="rect">
              <a:avLst/>
            </a:prstGeom>
            <a:solidFill>
              <a:srgbClr val="CAD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350"/>
            </a:p>
          </p:txBody>
        </p:sp>
        <p:sp>
          <p:nvSpPr>
            <p:cNvPr id="18" name="34 CuadroTexto"/>
            <p:cNvSpPr txBox="1"/>
            <p:nvPr/>
          </p:nvSpPr>
          <p:spPr>
            <a:xfrm>
              <a:off x="8423261" y="2814030"/>
              <a:ext cx="2910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spc="300" dirty="0">
                  <a:latin typeface="Brandon Grotesque Black" panose="020B0A03020203060202" pitchFamily="34" charset="0"/>
                </a:rPr>
                <a:t>INNOVACIÓN</a:t>
              </a:r>
            </a:p>
          </p:txBody>
        </p:sp>
        <p:sp>
          <p:nvSpPr>
            <p:cNvPr id="19" name="35 CuadroTexto"/>
            <p:cNvSpPr txBox="1"/>
            <p:nvPr/>
          </p:nvSpPr>
          <p:spPr>
            <a:xfrm>
              <a:off x="8743360" y="3307666"/>
              <a:ext cx="2269872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87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Sans Pro" pitchFamily="34" charset="0"/>
                  <a:ea typeface="Source Sans Pro" pitchFamily="34" charset="0"/>
                </a:rPr>
                <a:t>Mercado / Aplicación</a:t>
              </a:r>
            </a:p>
          </p:txBody>
        </p:sp>
      </p:grpSp>
      <p:sp>
        <p:nvSpPr>
          <p:cNvPr id="21" name="Rectángulo redondeado 14"/>
          <p:cNvSpPr/>
          <p:nvPr/>
        </p:nvSpPr>
        <p:spPr>
          <a:xfrm>
            <a:off x="0" y="5012244"/>
            <a:ext cx="12192000" cy="58578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Brandon Grotesque Bold" pitchFamily="34" charset="0"/>
              </a:rPr>
              <a:t>G8 + ITM    -   APOYA RUTA N</a:t>
            </a:r>
            <a:endParaRPr lang="es-CO" sz="1400" dirty="0">
              <a:solidFill>
                <a:schemeClr val="tx1"/>
              </a:solidFill>
              <a:latin typeface="Brandon Grotesque Bold" pitchFamily="34" charset="0"/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339647" y="436871"/>
            <a:ext cx="947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Bold" pitchFamily="34" charset="0"/>
              </a:rPr>
              <a:t>ESTRATEGIA INTEGRADA DE I+D PARA LA INNOVACIÓN</a:t>
            </a:r>
          </a:p>
        </p:txBody>
      </p:sp>
      <p:sp>
        <p:nvSpPr>
          <p:cNvPr id="9" name="Cerrar llave 8"/>
          <p:cNvSpPr/>
          <p:nvPr/>
        </p:nvSpPr>
        <p:spPr>
          <a:xfrm>
            <a:off x="6570921" y="1234940"/>
            <a:ext cx="223284" cy="32817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47" y="1846620"/>
            <a:ext cx="708337" cy="708337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446168" y="5728771"/>
            <a:ext cx="1277951" cy="771181"/>
            <a:chOff x="446168" y="5728771"/>
            <a:chExt cx="1277951" cy="771181"/>
          </a:xfrm>
        </p:grpSpPr>
        <p:sp>
          <p:nvSpPr>
            <p:cNvPr id="20" name="Rectángulo 19"/>
            <p:cNvSpPr/>
            <p:nvPr/>
          </p:nvSpPr>
          <p:spPr>
            <a:xfrm>
              <a:off x="446168" y="5728771"/>
              <a:ext cx="1250430" cy="771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68" y="5805177"/>
              <a:ext cx="1277951" cy="502470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4171110" y="5598032"/>
            <a:ext cx="1094953" cy="901920"/>
            <a:chOff x="4171110" y="5598032"/>
            <a:chExt cx="1094953" cy="901920"/>
          </a:xfrm>
        </p:grpSpPr>
        <p:sp>
          <p:nvSpPr>
            <p:cNvPr id="29" name="Rectángulo 28"/>
            <p:cNvSpPr/>
            <p:nvPr/>
          </p:nvSpPr>
          <p:spPr>
            <a:xfrm>
              <a:off x="4175393" y="5598032"/>
              <a:ext cx="1090670" cy="901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10" y="5747543"/>
              <a:ext cx="1072919" cy="622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/>
          <p:cNvSpPr/>
          <p:nvPr/>
        </p:nvSpPr>
        <p:spPr>
          <a:xfrm>
            <a:off x="0" y="4452476"/>
            <a:ext cx="12192002" cy="2405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" name="Conector recto 1"/>
          <p:cNvCxnSpPr/>
          <p:nvPr/>
        </p:nvCxnSpPr>
        <p:spPr>
          <a:xfrm flipV="1">
            <a:off x="1481171" y="2369500"/>
            <a:ext cx="8679175" cy="1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728602" y="1382029"/>
            <a:ext cx="1539453" cy="553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dirty="0" smtClean="0">
                <a:solidFill>
                  <a:prstClr val="black"/>
                </a:solidFill>
                <a:latin typeface="Brandon Grotesque Medium" panose="020B0603020203060202" pitchFamily="34" charset="0"/>
              </a:rPr>
              <a:t>PLANEACIÓN</a:t>
            </a:r>
            <a:endParaRPr lang="es-CO" sz="1600" dirty="0">
              <a:solidFill>
                <a:prstClr val="black"/>
              </a:solidFill>
              <a:latin typeface="Brandon Grotesque Medium" panose="020B0603020203060202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400" dirty="0">
                <a:solidFill>
                  <a:prstClr val="black"/>
                </a:solidFill>
              </a:rPr>
              <a:t>2017-1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55862" y="7380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44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40" name="Conector recto 39"/>
          <p:cNvCxnSpPr/>
          <p:nvPr/>
        </p:nvCxnSpPr>
        <p:spPr>
          <a:xfrm flipV="1">
            <a:off x="2591800" y="2369498"/>
            <a:ext cx="0" cy="2892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1304096" y="2604909"/>
            <a:ext cx="2575407" cy="1390355"/>
            <a:chOff x="3337367" y="3185385"/>
            <a:chExt cx="2322827" cy="1964644"/>
          </a:xfrm>
        </p:grpSpPr>
        <p:sp>
          <p:nvSpPr>
            <p:cNvPr id="9" name="CuadroTexto 8"/>
            <p:cNvSpPr txBox="1"/>
            <p:nvPr/>
          </p:nvSpPr>
          <p:spPr>
            <a:xfrm>
              <a:off x="3337367" y="4062770"/>
              <a:ext cx="2322827" cy="1087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600" dirty="0">
                  <a:solidFill>
                    <a:prstClr val="black"/>
                  </a:solidFill>
                  <a:latin typeface="Brandon Grotesque Medium" panose="020B0603020203060202" pitchFamily="34" charset="0"/>
                </a:rPr>
                <a:t>CO-CREACIÓN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400" dirty="0" smtClean="0">
                  <a:solidFill>
                    <a:prstClr val="black"/>
                  </a:solidFill>
                  <a:latin typeface="Source Sans Pro" panose="020B0503030403020204" pitchFamily="34" charset="0"/>
                </a:rPr>
                <a:t>Selección </a:t>
              </a:r>
              <a:r>
                <a:rPr lang="es-CO" sz="1400" dirty="0">
                  <a:solidFill>
                    <a:prstClr val="black"/>
                  </a:solidFill>
                  <a:latin typeface="Source Sans Pro" panose="020B0503030403020204" pitchFamily="34" charset="0"/>
                </a:rPr>
                <a:t>y primera priorización de las </a:t>
              </a:r>
              <a:r>
                <a:rPr lang="es-CO" sz="1400" dirty="0" smtClean="0">
                  <a:solidFill>
                    <a:prstClr val="black"/>
                  </a:solidFill>
                  <a:latin typeface="Source Sans Pro" panose="020B0503030403020204" pitchFamily="34" charset="0"/>
                </a:rPr>
                <a:t>temáticas </a:t>
              </a:r>
              <a:r>
                <a:rPr lang="es-CO" sz="1400" dirty="0">
                  <a:solidFill>
                    <a:prstClr val="black"/>
                  </a:solidFill>
                  <a:latin typeface="Source Sans Pro" panose="020B0503030403020204" pitchFamily="34" charset="0"/>
                </a:rPr>
                <a:t>de </a:t>
              </a:r>
              <a:r>
                <a:rPr lang="es-CO" sz="1400" dirty="0" smtClean="0">
                  <a:solidFill>
                    <a:prstClr val="black"/>
                  </a:solidFill>
                  <a:latin typeface="Source Sans Pro" panose="020B0503030403020204" pitchFamily="34" charset="0"/>
                </a:rPr>
                <a:t>I+D </a:t>
              </a:r>
              <a:r>
                <a:rPr lang="es-CO" sz="1400" b="1" dirty="0">
                  <a:solidFill>
                    <a:prstClr val="black"/>
                  </a:solidFill>
                  <a:latin typeface="Source Sans Pro" panose="020B0503030403020204" pitchFamily="34" charset="0"/>
                </a:rPr>
                <a:t>2017-2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276587" y="3185385"/>
              <a:ext cx="398039" cy="1087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4400" b="1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4652113" y="2515894"/>
            <a:ext cx="2192621" cy="1390518"/>
            <a:chOff x="5536539" y="3048155"/>
            <a:chExt cx="2192621" cy="1072065"/>
          </a:xfrm>
        </p:grpSpPr>
        <p:sp>
          <p:nvSpPr>
            <p:cNvPr id="13" name="CuadroTexto 12"/>
            <p:cNvSpPr txBox="1"/>
            <p:nvPr/>
          </p:nvSpPr>
          <p:spPr>
            <a:xfrm>
              <a:off x="5536539" y="3526994"/>
              <a:ext cx="2192621" cy="5932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400" dirty="0" smtClean="0">
                  <a:solidFill>
                    <a:prstClr val="black"/>
                  </a:solidFill>
                  <a:latin typeface="Brandon Grotesque Medium" panose="020B0603020203060202" pitchFamily="34" charset="0"/>
                </a:rPr>
                <a:t>INTEGRACIÓN DE LAS TEMÁTICAS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600" b="1" dirty="0" smtClean="0">
                  <a:solidFill>
                    <a:prstClr val="black"/>
                  </a:solidFill>
                </a:rPr>
                <a:t>2018-2</a:t>
              </a:r>
              <a:endParaRPr lang="es-CO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339723" y="3048155"/>
              <a:ext cx="470000" cy="5932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4400" b="1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579593" y="702064"/>
            <a:ext cx="2793700" cy="1365993"/>
            <a:chOff x="3584451" y="905111"/>
            <a:chExt cx="2793700" cy="1365993"/>
          </a:xfrm>
        </p:grpSpPr>
        <p:sp>
          <p:nvSpPr>
            <p:cNvPr id="23" name="CuadroTexto 22"/>
            <p:cNvSpPr txBox="1"/>
            <p:nvPr/>
          </p:nvSpPr>
          <p:spPr>
            <a:xfrm>
              <a:off x="3584451" y="1532440"/>
              <a:ext cx="27937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400" dirty="0">
                  <a:solidFill>
                    <a:prstClr val="black"/>
                  </a:solidFill>
                  <a:latin typeface="Brandon Grotesque Medium" panose="020B0603020203060202" pitchFamily="34" charset="0"/>
                </a:rPr>
                <a:t>TALLER RUTA N DEPURACIÓN DE LAS TEMÁTICAS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400" dirty="0" smtClean="0">
                  <a:solidFill>
                    <a:prstClr val="black"/>
                  </a:solidFill>
                  <a:latin typeface="Source Sans Pro" panose="020B0503030403020204" pitchFamily="34" charset="0"/>
                </a:rPr>
                <a:t>2018-1</a:t>
              </a:r>
              <a:endParaRPr lang="es-CO" sz="1400" dirty="0">
                <a:solidFill>
                  <a:prstClr val="black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746301" y="905111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4400" b="1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738791" y="615140"/>
            <a:ext cx="2588275" cy="1454573"/>
            <a:chOff x="4584058" y="940374"/>
            <a:chExt cx="2391575" cy="1454573"/>
          </a:xfrm>
        </p:grpSpPr>
        <p:sp>
          <p:nvSpPr>
            <p:cNvPr id="28" name="CuadroTexto 27"/>
            <p:cNvSpPr txBox="1"/>
            <p:nvPr/>
          </p:nvSpPr>
          <p:spPr>
            <a:xfrm>
              <a:off x="4584058" y="1656283"/>
              <a:ext cx="2391575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400" dirty="0" smtClean="0">
                  <a:solidFill>
                    <a:prstClr val="black"/>
                  </a:solidFill>
                  <a:latin typeface="Brandon Grotesque Medium" panose="020B0603020203060202" pitchFamily="34" charset="0"/>
                </a:rPr>
                <a:t>ARTICULACIÓN CON CUEE, ALCALDÍA Y GOBERNACIÓN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400" dirty="0">
                  <a:solidFill>
                    <a:prstClr val="black"/>
                  </a:solidFill>
                </a:rPr>
                <a:t>Julio - Septiembre 2018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5542493" y="940374"/>
              <a:ext cx="434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4400" b="1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9228993" y="716439"/>
            <a:ext cx="1862705" cy="1246944"/>
            <a:chOff x="5327682" y="176386"/>
            <a:chExt cx="1862705" cy="1623621"/>
          </a:xfrm>
        </p:grpSpPr>
        <p:sp>
          <p:nvSpPr>
            <p:cNvPr id="37" name="CuadroTexto 36"/>
            <p:cNvSpPr txBox="1"/>
            <p:nvPr/>
          </p:nvSpPr>
          <p:spPr>
            <a:xfrm>
              <a:off x="5327682" y="1038583"/>
              <a:ext cx="1862705" cy="7614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600" dirty="0" smtClean="0">
                  <a:solidFill>
                    <a:prstClr val="black"/>
                  </a:solidFill>
                </a:rPr>
                <a:t>Proyección e Implementación</a:t>
              </a:r>
              <a:endParaRPr lang="es-CO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5993939" y="176386"/>
              <a:ext cx="470000" cy="10018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4400" b="1" dirty="0">
                  <a:solidFill>
                    <a:srgbClr val="00B050"/>
                  </a:solidFill>
                </a:rPr>
                <a:t>7</a:t>
              </a:r>
            </a:p>
          </p:txBody>
        </p:sp>
      </p:grpSp>
      <p:sp>
        <p:nvSpPr>
          <p:cNvPr id="44" name="CuadroTexto 43"/>
          <p:cNvSpPr txBox="1"/>
          <p:nvPr/>
        </p:nvSpPr>
        <p:spPr>
          <a:xfrm>
            <a:off x="7787236" y="3204795"/>
            <a:ext cx="2230995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dirty="0" smtClean="0">
                <a:solidFill>
                  <a:prstClr val="black"/>
                </a:solidFill>
                <a:latin typeface="Brandon Grotesque Medium" panose="020B0603020203060202" pitchFamily="34" charset="0"/>
              </a:rPr>
              <a:t>PRESENTACIÓN CUEE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b="1" dirty="0" smtClean="0">
                <a:solidFill>
                  <a:prstClr val="black"/>
                </a:solidFill>
              </a:rPr>
              <a:t>Octubre </a:t>
            </a:r>
            <a:r>
              <a:rPr lang="es-CO" sz="1600" b="1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559399" y="2514480"/>
            <a:ext cx="470000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4400" b="1" dirty="0" smtClean="0">
                <a:solidFill>
                  <a:srgbClr val="FFC000"/>
                </a:solidFill>
              </a:rPr>
              <a:t>6</a:t>
            </a:r>
            <a:endParaRPr lang="es-CO" sz="4400" b="1" dirty="0">
              <a:solidFill>
                <a:srgbClr val="FFC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180753"/>
            <a:ext cx="5273749" cy="433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pc="300" dirty="0" smtClean="0">
                <a:solidFill>
                  <a:schemeClr val="tx1"/>
                </a:solidFill>
                <a:latin typeface="Brandon Grotesque Black" panose="020B0A03020203060202" pitchFamily="34" charset="0"/>
              </a:rPr>
              <a:t>AGENDA REGIONAL DE I+D</a:t>
            </a:r>
            <a:endParaRPr lang="es-CO" spc="300" dirty="0">
              <a:solidFill>
                <a:schemeClr val="tx1"/>
              </a:solidFill>
              <a:latin typeface="Brandon Grotesque Black" panose="020B0A03020203060202" pitchFamily="34" charset="0"/>
            </a:endParaRPr>
          </a:p>
        </p:txBody>
      </p:sp>
      <p:cxnSp>
        <p:nvCxnSpPr>
          <p:cNvPr id="48" name="Conector recto 47"/>
          <p:cNvCxnSpPr/>
          <p:nvPr/>
        </p:nvCxnSpPr>
        <p:spPr>
          <a:xfrm flipV="1">
            <a:off x="3963184" y="2080465"/>
            <a:ext cx="0" cy="2892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V="1">
            <a:off x="5738791" y="2369498"/>
            <a:ext cx="0" cy="2892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V="1">
            <a:off x="7061019" y="2080266"/>
            <a:ext cx="0" cy="2892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V="1">
            <a:off x="8794399" y="2369498"/>
            <a:ext cx="0" cy="2892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10160346" y="2080266"/>
            <a:ext cx="0" cy="2892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V="1">
            <a:off x="1481171" y="2080465"/>
            <a:ext cx="0" cy="28923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112710" y="4847829"/>
            <a:ext cx="2604752" cy="646331"/>
          </a:xfrm>
          <a:prstGeom prst="rect">
            <a:avLst/>
          </a:prstGeom>
          <a:solidFill>
            <a:srgbClr val="59C2AE"/>
          </a:solidFill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Brandon Grotesque Medium" panose="020B0603020203060202" pitchFamily="34" charset="0"/>
              </a:rPr>
              <a:t>PARTICIPANTES DE LA </a:t>
            </a:r>
          </a:p>
          <a:p>
            <a:r>
              <a:rPr lang="es-CO" dirty="0" smtClean="0">
                <a:latin typeface="Brandon Grotesque Medium" panose="020B0603020203060202" pitchFamily="34" charset="0"/>
              </a:rPr>
              <a:t>CONSTRUCCIÓN</a:t>
            </a:r>
            <a:endParaRPr lang="es-CO" dirty="0">
              <a:latin typeface="Brandon Grotesque Medium" panose="020B0603020203060202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100777" y="5574822"/>
            <a:ext cx="381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IES – G8 + ITM</a:t>
            </a:r>
          </a:p>
          <a:p>
            <a:r>
              <a:rPr lang="es-CO" dirty="0" smtClean="0"/>
              <a:t>Docentes investigadores - +200</a:t>
            </a:r>
          </a:p>
          <a:p>
            <a:r>
              <a:rPr lang="es-CO" dirty="0" smtClean="0"/>
              <a:t>Invitados externos - +40</a:t>
            </a:r>
            <a:endParaRPr lang="es-CO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43" y="5658236"/>
            <a:ext cx="708159" cy="708159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7915845" y="4986328"/>
            <a:ext cx="1610505" cy="369332"/>
          </a:xfrm>
          <a:prstGeom prst="rect">
            <a:avLst/>
          </a:prstGeom>
          <a:solidFill>
            <a:srgbClr val="59C2AE"/>
          </a:solidFill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Brandon Grotesque Medium" panose="020B0603020203060202" pitchFamily="34" charset="0"/>
              </a:rPr>
              <a:t>RESULTADOS</a:t>
            </a:r>
            <a:endParaRPr lang="es-CO" dirty="0">
              <a:latin typeface="Brandon Grotesque Medium" panose="020B0603020203060202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903912" y="5574822"/>
            <a:ext cx="381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Campos – 4</a:t>
            </a:r>
            <a:endParaRPr lang="es-CO" dirty="0"/>
          </a:p>
          <a:p>
            <a:r>
              <a:rPr lang="es-CO" dirty="0" smtClean="0"/>
              <a:t>Temáticas - 15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11" y="5355660"/>
            <a:ext cx="708159" cy="7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7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74"/>
          <p:cNvSpPr/>
          <p:nvPr/>
        </p:nvSpPr>
        <p:spPr>
          <a:xfrm>
            <a:off x="-55659" y="3191354"/>
            <a:ext cx="12247659" cy="107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72" name="Rectángulo 71"/>
          <p:cNvSpPr/>
          <p:nvPr/>
        </p:nvSpPr>
        <p:spPr>
          <a:xfrm>
            <a:off x="21349" y="-13584"/>
            <a:ext cx="2742306" cy="185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3" name="Rectángulo 72"/>
          <p:cNvSpPr/>
          <p:nvPr/>
        </p:nvSpPr>
        <p:spPr>
          <a:xfrm>
            <a:off x="-55659" y="1041621"/>
            <a:ext cx="12247659" cy="107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4" name="CuadroTexto 3"/>
          <p:cNvSpPr txBox="1"/>
          <p:nvPr/>
        </p:nvSpPr>
        <p:spPr>
          <a:xfrm>
            <a:off x="9497715" y="3282647"/>
            <a:ext cx="1852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1A5DA6"/>
                </a:solidFill>
                <a:latin typeface="Source Sans Pro" panose="020B0503030403020204" pitchFamily="34" charset="0"/>
              </a:rPr>
              <a:t>Nutrición y agroalimentación con alto valor agregado</a:t>
            </a:r>
            <a:endParaRPr lang="es-CO" sz="1400" dirty="0">
              <a:solidFill>
                <a:srgbClr val="1A5DA6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63655" y="3500456"/>
            <a:ext cx="14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1A5DA6"/>
                </a:solidFill>
                <a:latin typeface="Source Sans Pro" panose="020B0503030403020204" pitchFamily="34" charset="0"/>
              </a:rPr>
              <a:t>Inteligencia en salud</a:t>
            </a:r>
            <a:endParaRPr lang="es-CO" sz="1400" dirty="0">
              <a:solidFill>
                <a:srgbClr val="1A5DA6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55888" y="3390369"/>
            <a:ext cx="1829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1A5DA6"/>
                </a:solidFill>
                <a:latin typeface="Source Sans Pro" panose="020B0503030403020204" pitchFamily="34" charset="0"/>
              </a:rPr>
              <a:t>Precisión diagnóstica y tratamiento eficaz</a:t>
            </a:r>
            <a:endParaRPr lang="es-CO" sz="1400" dirty="0">
              <a:solidFill>
                <a:srgbClr val="1A5DA6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195424" y="3390369"/>
            <a:ext cx="1852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1A5DA6"/>
                </a:solidFill>
                <a:latin typeface="Source Sans Pro" panose="020B0503030403020204" pitchFamily="34" charset="0"/>
              </a:rPr>
              <a:t>Educación, promoción y prevención en salud</a:t>
            </a:r>
            <a:endParaRPr lang="es-CO" sz="1400" dirty="0">
              <a:solidFill>
                <a:srgbClr val="1A5DA6"/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C32485CF-64D0-494C-970E-19DC5A41C552}"/>
              </a:ext>
            </a:extLst>
          </p:cNvPr>
          <p:cNvSpPr txBox="1"/>
          <p:nvPr/>
        </p:nvSpPr>
        <p:spPr>
          <a:xfrm>
            <a:off x="2450390" y="1179090"/>
            <a:ext cx="228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E9184F"/>
                </a:solidFill>
                <a:latin typeface="Source Sans Pro" panose="020B0503030403020204" pitchFamily="34" charset="0"/>
              </a:rPr>
              <a:t>Construcción, Preservación Y Gestión Del Patrimonio</a:t>
            </a:r>
            <a:endParaRPr lang="es-CO" sz="1400" dirty="0">
              <a:solidFill>
                <a:srgbClr val="E9184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17D4788-EE1F-4E83-A8CE-7EA4CF51CA16}"/>
              </a:ext>
            </a:extLst>
          </p:cNvPr>
          <p:cNvSpPr txBox="1"/>
          <p:nvPr/>
        </p:nvSpPr>
        <p:spPr>
          <a:xfrm>
            <a:off x="5262689" y="1178279"/>
            <a:ext cx="1415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E9184F"/>
                </a:solidFill>
                <a:latin typeface="Source Sans Pro" panose="020B0503030403020204" pitchFamily="34" charset="0"/>
              </a:rPr>
              <a:t>Industrias Culturales Y Creativas</a:t>
            </a:r>
            <a:endParaRPr lang="es-CO" sz="1400" dirty="0">
              <a:solidFill>
                <a:srgbClr val="E9184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E02686A8-5830-40F3-8B44-2C0A32538F3A}"/>
              </a:ext>
            </a:extLst>
          </p:cNvPr>
          <p:cNvSpPr txBox="1"/>
          <p:nvPr/>
        </p:nvSpPr>
        <p:spPr>
          <a:xfrm>
            <a:off x="9497715" y="1314185"/>
            <a:ext cx="183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E9184F"/>
                </a:solidFill>
                <a:latin typeface="Source Sans Pro" panose="020B0503030403020204" pitchFamily="34" charset="0"/>
              </a:rPr>
              <a:t>Hábitat, paz y ciudadanía</a:t>
            </a:r>
            <a:endParaRPr lang="es-CO" sz="1400" dirty="0">
              <a:solidFill>
                <a:srgbClr val="E9184F"/>
              </a:solidFill>
              <a:latin typeface="Source Sans Pro" panose="020B0503030403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63C03B8B-A037-4B34-8C64-0CFF435228C6}"/>
              </a:ext>
            </a:extLst>
          </p:cNvPr>
          <p:cNvSpPr txBox="1"/>
          <p:nvPr/>
        </p:nvSpPr>
        <p:spPr>
          <a:xfrm>
            <a:off x="7385288" y="1280472"/>
            <a:ext cx="14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E9184F"/>
                </a:solidFill>
                <a:latin typeface="Source Sans Pro" panose="020B0503030403020204" pitchFamily="34" charset="0"/>
              </a:rPr>
              <a:t>Apropiación Cultural</a:t>
            </a:r>
            <a:endParaRPr lang="es-CO" sz="1400" dirty="0">
              <a:solidFill>
                <a:srgbClr val="E9184F"/>
              </a:solidFill>
              <a:latin typeface="Source Sans Pro" panose="020B0503030403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7C099162-F112-4F02-9710-389A3056C390}"/>
              </a:ext>
            </a:extLst>
          </p:cNvPr>
          <p:cNvSpPr/>
          <p:nvPr/>
        </p:nvSpPr>
        <p:spPr>
          <a:xfrm>
            <a:off x="534593" y="3500456"/>
            <a:ext cx="14439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s-ES" sz="1400" spc="300" dirty="0" smtClean="0">
                <a:ln w="0"/>
                <a:solidFill>
                  <a:srgbClr val="1A5DA6"/>
                </a:solidFill>
                <a:latin typeface="Brandon Grotesque Black" panose="020B0A03020203060202" pitchFamily="34" charset="0"/>
              </a:rPr>
              <a:t>SALUD Y VIDA</a:t>
            </a:r>
            <a:endParaRPr lang="es-ES" sz="1400" spc="300" dirty="0">
              <a:ln w="0"/>
              <a:solidFill>
                <a:srgbClr val="1A5DA6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309478" y="2516650"/>
            <a:ext cx="162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7030A0"/>
                </a:solidFill>
                <a:latin typeface="Source Sans Pro" panose="020B0503030403020204" pitchFamily="34" charset="0"/>
              </a:rPr>
              <a:t>Transformación digital</a:t>
            </a:r>
            <a:endParaRPr lang="es-CO" sz="1400" dirty="0">
              <a:solidFill>
                <a:srgbClr val="FF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933714" y="2203471"/>
            <a:ext cx="2073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7030A0"/>
                </a:solidFill>
                <a:latin typeface="Source Sans Pro" panose="020B0503030403020204" pitchFamily="34" charset="0"/>
              </a:rPr>
              <a:t>Tecnologías informáticas habilitadoras de la industria 4.0</a:t>
            </a:r>
            <a:endParaRPr lang="es-CO" sz="1400" dirty="0">
              <a:solidFill>
                <a:srgbClr val="FF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75601F24-BE42-40A9-8DBB-6536BF4677A9}"/>
              </a:ext>
            </a:extLst>
          </p:cNvPr>
          <p:cNvSpPr txBox="1"/>
          <p:nvPr/>
        </p:nvSpPr>
        <p:spPr>
          <a:xfrm>
            <a:off x="2879607" y="2278014"/>
            <a:ext cx="1183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7030A0"/>
                </a:solidFill>
                <a:latin typeface="Source Sans Pro" panose="020B0503030403020204" pitchFamily="34" charset="0"/>
              </a:rPr>
              <a:t>Territorios inteligentes para la vida </a:t>
            </a:r>
            <a:endParaRPr lang="es-CO" sz="1400" dirty="0">
              <a:solidFill>
                <a:srgbClr val="7030A0"/>
              </a:solidFill>
              <a:latin typeface="Source Sans Pro" panose="020B0503030403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2763655" y="4362230"/>
            <a:ext cx="164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00B050"/>
                </a:solidFill>
                <a:latin typeface="Source Sans Pro" panose="020B0503030403020204" pitchFamily="34" charset="0"/>
              </a:rPr>
              <a:t>Generación, almacenamiento y gestión </a:t>
            </a:r>
            <a:r>
              <a:rPr lang="es-ES" sz="1400" dirty="0" smtClean="0">
                <a:solidFill>
                  <a:srgbClr val="00B050"/>
                </a:solidFill>
                <a:latin typeface="Source Sans Pro" panose="020B0503030403020204" pitchFamily="34" charset="0"/>
              </a:rPr>
              <a:t>de la energía</a:t>
            </a:r>
            <a:endParaRPr lang="es-CO" sz="1400" dirty="0">
              <a:solidFill>
                <a:srgbClr val="00B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60BF1540-D17D-4B03-82E2-7B5FDF29C250}"/>
              </a:ext>
            </a:extLst>
          </p:cNvPr>
          <p:cNvSpPr txBox="1"/>
          <p:nvPr/>
        </p:nvSpPr>
        <p:spPr>
          <a:xfrm>
            <a:off x="5392678" y="4459119"/>
            <a:ext cx="115573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00B050"/>
                </a:solidFill>
                <a:latin typeface="Source Sans Pro" panose="020B0503030403020204" pitchFamily="34" charset="0"/>
              </a:rPr>
              <a:t>Recursos y servicios ambientales</a:t>
            </a:r>
            <a:endParaRPr lang="es-CO" sz="1400" dirty="0">
              <a:solidFill>
                <a:srgbClr val="00B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EADEBC0A-C449-426A-B88C-1ECC4A109D92}"/>
              </a:ext>
            </a:extLst>
          </p:cNvPr>
          <p:cNvSpPr txBox="1"/>
          <p:nvPr/>
        </p:nvSpPr>
        <p:spPr>
          <a:xfrm>
            <a:off x="7442212" y="4459119"/>
            <a:ext cx="135878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00B050"/>
                </a:solidFill>
                <a:latin typeface="Source Sans Pro" panose="020B0503030403020204" pitchFamily="34" charset="0"/>
              </a:rPr>
              <a:t>Prevención y control de contaminación</a:t>
            </a:r>
            <a:endParaRPr lang="es-CO" sz="1400" dirty="0">
              <a:solidFill>
                <a:srgbClr val="00B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6072FA1C-586F-416B-89A8-9338E094055A}"/>
              </a:ext>
            </a:extLst>
          </p:cNvPr>
          <p:cNvSpPr txBox="1"/>
          <p:nvPr/>
        </p:nvSpPr>
        <p:spPr>
          <a:xfrm>
            <a:off x="9738175" y="4551452"/>
            <a:ext cx="1371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400" dirty="0">
                <a:solidFill>
                  <a:srgbClr val="00B050"/>
                </a:solidFill>
                <a:latin typeface="Source Sans Pro" panose="020B0503030403020204" pitchFamily="34" charset="0"/>
              </a:rPr>
              <a:t>Tecnificación del agro</a:t>
            </a:r>
            <a:endParaRPr lang="es-CO" sz="1400" dirty="0">
              <a:solidFill>
                <a:srgbClr val="00B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357C865A-A53B-4AF5-A9E4-AE03E66073FF}"/>
              </a:ext>
            </a:extLst>
          </p:cNvPr>
          <p:cNvSpPr/>
          <p:nvPr/>
        </p:nvSpPr>
        <p:spPr>
          <a:xfrm>
            <a:off x="336894" y="4551452"/>
            <a:ext cx="1839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s-ES" sz="1400" spc="300" dirty="0" smtClean="0">
                <a:ln w="0"/>
                <a:solidFill>
                  <a:srgbClr val="00B050"/>
                </a:solidFill>
                <a:latin typeface="Brandon Grotesque Black" panose="020B0A03020203060202" pitchFamily="34" charset="0"/>
              </a:rPr>
              <a:t>NATURALEZA Y RECURSOS</a:t>
            </a:r>
            <a:endParaRPr lang="es-ES" sz="1400" spc="300" dirty="0">
              <a:ln w="0"/>
              <a:solidFill>
                <a:srgbClr val="00B050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xmlns="" id="{CF9E4A9D-C84E-40B1-92C1-299C17F1620E}"/>
              </a:ext>
            </a:extLst>
          </p:cNvPr>
          <p:cNvSpPr/>
          <p:nvPr/>
        </p:nvSpPr>
        <p:spPr>
          <a:xfrm>
            <a:off x="183573" y="2283280"/>
            <a:ext cx="214596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s-ES" sz="1400" spc="300" dirty="0" smtClean="0">
                <a:ln w="0"/>
                <a:solidFill>
                  <a:srgbClr val="7030A0"/>
                </a:solidFill>
                <a:latin typeface="Brandon Grotesque Black" panose="020B0A03020203060202" pitchFamily="34" charset="0"/>
              </a:rPr>
              <a:t>ORGANIZACIONES Y TERRITORIOS COMPETITIVOS</a:t>
            </a:r>
            <a:endParaRPr lang="es-ES" sz="1400" spc="300" dirty="0">
              <a:ln w="0"/>
              <a:solidFill>
                <a:srgbClr val="7030A0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7204133" y="611329"/>
            <a:ext cx="1834944" cy="433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pc="300" dirty="0" smtClean="0">
                <a:solidFill>
                  <a:schemeClr val="tx1"/>
                </a:solidFill>
                <a:latin typeface="Brandon Grotesque Black" panose="020B0A03020203060202" pitchFamily="34" charset="0"/>
              </a:rPr>
              <a:t>TEMÁTICAS</a:t>
            </a:r>
            <a:endParaRPr lang="es-CO" spc="300" dirty="0">
              <a:solidFill>
                <a:schemeClr val="tx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A32BB36-A4AA-461C-92BE-25DCA35116BE}"/>
              </a:ext>
            </a:extLst>
          </p:cNvPr>
          <p:cNvSpPr/>
          <p:nvPr/>
        </p:nvSpPr>
        <p:spPr>
          <a:xfrm>
            <a:off x="393429" y="1353719"/>
            <a:ext cx="1726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s-ES" sz="1400" spc="300" dirty="0" smtClean="0">
                <a:ln w="0"/>
                <a:solidFill>
                  <a:srgbClr val="E9184F"/>
                </a:solidFill>
                <a:latin typeface="Brandon Grotesque Black" panose="020B0A03020203060202" pitchFamily="34" charset="0"/>
              </a:rPr>
              <a:t>SOCIEDAD Y CULTURA</a:t>
            </a:r>
            <a:endParaRPr lang="es-ES" sz="1400" spc="300" dirty="0">
              <a:ln w="0"/>
              <a:solidFill>
                <a:srgbClr val="E9184F"/>
              </a:solidFill>
              <a:latin typeface="Brandon Grotesque Black" panose="020B0A03020203060202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0" y="1041621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491760" y="0"/>
            <a:ext cx="0" cy="55273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79362" y="614843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pc="300" dirty="0">
                <a:latin typeface="Brandon Grotesque Black" panose="020B0A03020203060202" pitchFamily="34" charset="0"/>
              </a:rPr>
              <a:t>CAMPOS</a:t>
            </a:r>
            <a:endParaRPr lang="es-CO" dirty="0"/>
          </a:p>
          <a:p>
            <a:endParaRPr lang="es-CO" dirty="0"/>
          </a:p>
        </p:txBody>
      </p:sp>
      <p:grpSp>
        <p:nvGrpSpPr>
          <p:cNvPr id="28" name="Grupo 27"/>
          <p:cNvGrpSpPr/>
          <p:nvPr/>
        </p:nvGrpSpPr>
        <p:grpSpPr>
          <a:xfrm>
            <a:off x="446168" y="5728771"/>
            <a:ext cx="1277951" cy="771181"/>
            <a:chOff x="446168" y="5728771"/>
            <a:chExt cx="1277951" cy="771181"/>
          </a:xfrm>
        </p:grpSpPr>
        <p:sp>
          <p:nvSpPr>
            <p:cNvPr id="29" name="Rectángulo 28"/>
            <p:cNvSpPr/>
            <p:nvPr/>
          </p:nvSpPr>
          <p:spPr>
            <a:xfrm>
              <a:off x="446168" y="5728771"/>
              <a:ext cx="1250430" cy="771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68" y="5805177"/>
              <a:ext cx="1277951" cy="502470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4171110" y="5598032"/>
            <a:ext cx="1094953" cy="901920"/>
            <a:chOff x="4171110" y="5598032"/>
            <a:chExt cx="1094953" cy="901920"/>
          </a:xfrm>
        </p:grpSpPr>
        <p:sp>
          <p:nvSpPr>
            <p:cNvPr id="34" name="Rectángulo 33"/>
            <p:cNvSpPr/>
            <p:nvPr/>
          </p:nvSpPr>
          <p:spPr>
            <a:xfrm>
              <a:off x="4175393" y="5598032"/>
              <a:ext cx="1090670" cy="901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10" y="5747543"/>
              <a:ext cx="1072919" cy="622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556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ángulo redondeado 145"/>
          <p:cNvSpPr/>
          <p:nvPr/>
        </p:nvSpPr>
        <p:spPr>
          <a:xfrm>
            <a:off x="5247627" y="2795789"/>
            <a:ext cx="1405335" cy="1250440"/>
          </a:xfrm>
          <a:prstGeom prst="round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 smtClean="0"/>
          </a:p>
          <a:p>
            <a:pPr algn="ctr"/>
            <a:r>
              <a:rPr lang="es-419" sz="1600" dirty="0" smtClean="0"/>
              <a:t>Sistema  </a:t>
            </a:r>
            <a:r>
              <a:rPr lang="es-419" sz="1600" dirty="0" err="1" smtClean="0"/>
              <a:t>CT+i</a:t>
            </a:r>
            <a:endParaRPr lang="es-419" sz="1600" dirty="0" smtClean="0"/>
          </a:p>
          <a:p>
            <a:pPr algn="ctr"/>
            <a:r>
              <a:rPr lang="es-419" sz="1400" dirty="0" smtClean="0"/>
              <a:t>Emprendedor</a:t>
            </a:r>
          </a:p>
          <a:p>
            <a:pPr algn="ctr"/>
            <a:r>
              <a:rPr lang="es-419" sz="1400" dirty="0" smtClean="0"/>
              <a:t>Investigador</a:t>
            </a:r>
          </a:p>
          <a:p>
            <a:pPr algn="ctr"/>
            <a:r>
              <a:rPr lang="es-419" sz="1400" dirty="0" smtClean="0"/>
              <a:t>Empresario</a:t>
            </a:r>
          </a:p>
          <a:p>
            <a:pPr algn="ctr"/>
            <a:r>
              <a:rPr lang="es-419" sz="1400" dirty="0" smtClean="0"/>
              <a:t>Inversor</a:t>
            </a:r>
          </a:p>
          <a:p>
            <a:pPr algn="ctr"/>
            <a:endParaRPr lang="es-ES" sz="1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C64CD0-81C4-439A-9E9B-95228B27D20D}"/>
              </a:ext>
            </a:extLst>
          </p:cNvPr>
          <p:cNvSpPr txBox="1">
            <a:spLocks/>
          </p:cNvSpPr>
          <p:nvPr/>
        </p:nvSpPr>
        <p:spPr>
          <a:xfrm>
            <a:off x="215448" y="1215366"/>
            <a:ext cx="3764307" cy="54126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s-ES" dirty="0" smtClean="0"/>
          </a:p>
          <a:p>
            <a:pPr defTabSz="914400"/>
            <a:r>
              <a:rPr lang="es-ES" b="1" dirty="0" smtClean="0"/>
              <a:t>ORGANIZACIONES Y TERRITORIOS COMPETITIVOS</a:t>
            </a:r>
          </a:p>
          <a:p>
            <a:pPr lvl="1" defTabSz="914400"/>
            <a:r>
              <a:rPr lang="es-ES" dirty="0" smtClean="0"/>
              <a:t>Territorios inteligentes para la vida</a:t>
            </a:r>
          </a:p>
          <a:p>
            <a:pPr lvl="1" defTabSz="914400"/>
            <a:r>
              <a:rPr lang="es-ES" dirty="0" smtClean="0"/>
              <a:t>Tecnologías informáticas habilitadoras de la industria 4.0</a:t>
            </a:r>
          </a:p>
          <a:p>
            <a:pPr lvl="1" defTabSz="914400"/>
            <a:r>
              <a:rPr lang="es-ES" dirty="0" smtClean="0"/>
              <a:t>Transformación digital</a:t>
            </a:r>
          </a:p>
          <a:p>
            <a:pPr defTabSz="914400"/>
            <a:r>
              <a:rPr lang="es-ES" b="1" dirty="0" smtClean="0"/>
              <a:t>NATURALEZA Y RECURSOS</a:t>
            </a:r>
          </a:p>
          <a:p>
            <a:pPr lvl="1" defTabSz="914400"/>
            <a:r>
              <a:rPr lang="es-ES" dirty="0" smtClean="0"/>
              <a:t>Recursos y servicios ambientales</a:t>
            </a:r>
          </a:p>
          <a:p>
            <a:pPr lvl="1" defTabSz="914400"/>
            <a:r>
              <a:rPr lang="es-ES" dirty="0" smtClean="0"/>
              <a:t>Prevención y control de contaminación</a:t>
            </a:r>
          </a:p>
          <a:p>
            <a:pPr lvl="1" defTabSz="914400"/>
            <a:r>
              <a:rPr lang="es-ES" dirty="0" smtClean="0"/>
              <a:t>Tecnificación del agro</a:t>
            </a:r>
          </a:p>
          <a:p>
            <a:pPr lvl="1" defTabSz="914400"/>
            <a:r>
              <a:rPr lang="es-ES" dirty="0" smtClean="0"/>
              <a:t>Generación, almacenamiento y </a:t>
            </a:r>
            <a:br>
              <a:rPr lang="es-ES" dirty="0" smtClean="0"/>
            </a:br>
            <a:r>
              <a:rPr lang="es-ES" dirty="0" smtClean="0"/>
              <a:t>gestión de energía</a:t>
            </a:r>
          </a:p>
          <a:p>
            <a:pPr defTabSz="914400"/>
            <a:r>
              <a:rPr lang="es-ES" b="1" dirty="0" smtClean="0"/>
              <a:t>SOCIEDAD Y CULTURA</a:t>
            </a:r>
          </a:p>
          <a:p>
            <a:pPr lvl="1" defTabSz="914400"/>
            <a:r>
              <a:rPr lang="es-ES" dirty="0" smtClean="0"/>
              <a:t>Construcción, preservación y gestión </a:t>
            </a:r>
            <a:br>
              <a:rPr lang="es-ES" dirty="0" smtClean="0"/>
            </a:br>
            <a:r>
              <a:rPr lang="es-ES" dirty="0" smtClean="0"/>
              <a:t>del patrimonio</a:t>
            </a:r>
          </a:p>
          <a:p>
            <a:pPr lvl="1" defTabSz="914400"/>
            <a:r>
              <a:rPr lang="es-ES" dirty="0" smtClean="0"/>
              <a:t>Industrias Culturales y creativas</a:t>
            </a:r>
          </a:p>
          <a:p>
            <a:pPr lvl="1" defTabSz="914400"/>
            <a:r>
              <a:rPr lang="es-ES" dirty="0" smtClean="0"/>
              <a:t>Apropiación cultural</a:t>
            </a:r>
          </a:p>
          <a:p>
            <a:pPr lvl="1" defTabSz="914400"/>
            <a:r>
              <a:rPr lang="es-ES" dirty="0" smtClean="0"/>
              <a:t>Hábitat paz y ciudadanía</a:t>
            </a:r>
          </a:p>
          <a:p>
            <a:pPr defTabSz="914400"/>
            <a:r>
              <a:rPr lang="es-ES" b="1" dirty="0" smtClean="0"/>
              <a:t>SALUD Y VIDA</a:t>
            </a:r>
          </a:p>
          <a:p>
            <a:pPr lvl="1" defTabSz="914400"/>
            <a:r>
              <a:rPr lang="es-ES" dirty="0" smtClean="0"/>
              <a:t>Salud Inteligente</a:t>
            </a:r>
          </a:p>
          <a:p>
            <a:pPr lvl="1" defTabSz="914400"/>
            <a:r>
              <a:rPr lang="es-ES" dirty="0" smtClean="0"/>
              <a:t>Precisión diagnóstica y tratamiento eficaz</a:t>
            </a:r>
          </a:p>
          <a:p>
            <a:pPr lvl="1" defTabSz="914400"/>
            <a:r>
              <a:rPr lang="es-ES" dirty="0" smtClean="0"/>
              <a:t>Educación, promoción y prevención en salud</a:t>
            </a:r>
          </a:p>
          <a:p>
            <a:pPr lvl="1" defTabSz="914400"/>
            <a:r>
              <a:rPr lang="es-ES" dirty="0" smtClean="0"/>
              <a:t>Nutrición y agroalimentación con alto valor agregado</a:t>
            </a:r>
          </a:p>
          <a:p>
            <a:pPr defTabSz="914400"/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DE7A712-4427-4B86-9507-108622D2F3F0}"/>
              </a:ext>
            </a:extLst>
          </p:cNvPr>
          <p:cNvSpPr/>
          <p:nvPr/>
        </p:nvSpPr>
        <p:spPr>
          <a:xfrm>
            <a:off x="7927093" y="1000053"/>
            <a:ext cx="3787319" cy="2540978"/>
          </a:xfrm>
          <a:prstGeom prst="rect">
            <a:avLst/>
          </a:prstGeom>
          <a:noFill/>
          <a:ln w="19050">
            <a:solidFill>
              <a:srgbClr val="CAD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1: Agropecuario – Agroindustria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2: Educación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3: Medio Ambiente - Biodiversidad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4: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5: Minero Energético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6: 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7: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Foco 8: Transporte Multimodal y Desarrollo aeroespacial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3340EBE-82ED-48FB-8CDB-0315F94C4338}"/>
              </a:ext>
            </a:extLst>
          </p:cNvPr>
          <p:cNvSpPr/>
          <p:nvPr/>
        </p:nvSpPr>
        <p:spPr>
          <a:xfrm>
            <a:off x="7938816" y="3919100"/>
            <a:ext cx="3719181" cy="2672861"/>
          </a:xfrm>
          <a:prstGeom prst="rect">
            <a:avLst/>
          </a:prstGeom>
          <a:noFill/>
          <a:ln w="19050">
            <a:solidFill>
              <a:srgbClr val="CADF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dirty="0" smtClean="0"/>
              <a:t>     </a:t>
            </a:r>
            <a:r>
              <a:rPr lang="es-CO" sz="1400" b="1" dirty="0" smtClean="0">
                <a:solidFill>
                  <a:schemeClr val="tx1"/>
                </a:solidFill>
              </a:rPr>
              <a:t>Áreas </a:t>
            </a:r>
            <a:r>
              <a:rPr lang="es-CO" sz="1400" b="1" dirty="0">
                <a:solidFill>
                  <a:schemeClr val="tx1"/>
                </a:solidFill>
              </a:rPr>
              <a:t>de Fortalecimiento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Turismo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Comercio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/>
                </a:solidFill>
              </a:rPr>
              <a:t>Agroindustria</a:t>
            </a:r>
          </a:p>
          <a:p>
            <a:r>
              <a:rPr lang="es-CO" sz="1400" b="1" dirty="0">
                <a:solidFill>
                  <a:schemeClr val="tx1"/>
                </a:solidFill>
              </a:rPr>
              <a:t> </a:t>
            </a:r>
            <a:r>
              <a:rPr lang="es-CO" sz="1400" b="1" dirty="0" smtClean="0">
                <a:solidFill>
                  <a:schemeClr val="tx1"/>
                </a:solidFill>
              </a:rPr>
              <a:t>   Áreas </a:t>
            </a:r>
            <a:r>
              <a:rPr lang="es-CO" sz="1400" b="1" dirty="0">
                <a:solidFill>
                  <a:schemeClr val="tx1"/>
                </a:solidFill>
              </a:rPr>
              <a:t>de especialización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Región inteligente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Medicina avanzada y Bienestar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Territorio verde y sostenible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Industria sostenible e inclusiva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Región emprendedora</a:t>
            </a:r>
          </a:p>
          <a:p>
            <a:r>
              <a:rPr lang="es-CO" sz="1400" b="1" dirty="0" smtClean="0">
                <a:solidFill>
                  <a:schemeClr val="tx1"/>
                </a:solidFill>
              </a:rPr>
              <a:t>     Áreas </a:t>
            </a:r>
            <a:r>
              <a:rPr lang="es-CO" sz="1400" b="1" dirty="0">
                <a:solidFill>
                  <a:schemeClr val="tx1"/>
                </a:solidFill>
              </a:rPr>
              <a:t>de oportunidad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</a:rPr>
              <a:t>Actividades creativas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B3C227D-3C93-4688-BDC4-BA041B83FA42}"/>
              </a:ext>
            </a:extLst>
          </p:cNvPr>
          <p:cNvSpPr txBox="1"/>
          <p:nvPr/>
        </p:nvSpPr>
        <p:spPr>
          <a:xfrm>
            <a:off x="8869246" y="697848"/>
            <a:ext cx="13662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s-CO" sz="1800" dirty="0">
                <a:latin typeface="Brandon Grotesque Medium" panose="020B0603020203060202" pitchFamily="34" charset="0"/>
              </a:rPr>
              <a:t>SECTORES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7E20102-6F68-41CC-9EED-11F36A40D263}"/>
              </a:ext>
            </a:extLst>
          </p:cNvPr>
          <p:cNvSpPr txBox="1"/>
          <p:nvPr/>
        </p:nvSpPr>
        <p:spPr>
          <a:xfrm>
            <a:off x="11655321" y="1319633"/>
            <a:ext cx="461665" cy="19368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O" b="1" dirty="0" smtClean="0">
                <a:latin typeface="Brandon Grotesque Medium" panose="020B0603020203060202" pitchFamily="34" charset="0"/>
              </a:rPr>
              <a:t>GOBERNACIÓN</a:t>
            </a:r>
            <a:endParaRPr lang="es-CO" b="1" dirty="0">
              <a:latin typeface="Brandon Grotesque Medium" panose="020B0603020203060202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36271E2-3889-46BB-8289-354FA00FE5AB}"/>
              </a:ext>
            </a:extLst>
          </p:cNvPr>
          <p:cNvSpPr txBox="1"/>
          <p:nvPr/>
        </p:nvSpPr>
        <p:spPr>
          <a:xfrm>
            <a:off x="11615763" y="4745578"/>
            <a:ext cx="461665" cy="12309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s-CO" sz="1800" dirty="0" smtClean="0">
                <a:latin typeface="Brandon Grotesque Medium" panose="020B0603020203060202" pitchFamily="34" charset="0"/>
              </a:rPr>
              <a:t>ALCALDÍA</a:t>
            </a:r>
            <a:endParaRPr lang="es-CO" sz="1800" dirty="0">
              <a:latin typeface="Brandon Grotesque Medium" panose="020B0603020203060202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9629006-9184-4407-B1E4-4C5408670414}"/>
              </a:ext>
            </a:extLst>
          </p:cNvPr>
          <p:cNvSpPr txBox="1"/>
          <p:nvPr/>
        </p:nvSpPr>
        <p:spPr>
          <a:xfrm>
            <a:off x="1310227" y="697848"/>
            <a:ext cx="14521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Brandon Grotesque Medium" panose="020B0603020203060202" pitchFamily="34" charset="0"/>
              </a:rPr>
              <a:t>TEMÁTICAS</a:t>
            </a:r>
            <a:endParaRPr lang="es-CO" b="1" dirty="0">
              <a:latin typeface="Brandon Grotesque Medium" panose="020B0603020203060202" pitchFamily="34" charset="0"/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546559" y="1960225"/>
            <a:ext cx="4392257" cy="31362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536885" y="1960225"/>
            <a:ext cx="4409526" cy="104496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546559" y="1789552"/>
            <a:ext cx="4399852" cy="17067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542657" y="1960225"/>
            <a:ext cx="4539025" cy="361081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2809047" y="2303077"/>
            <a:ext cx="5272635" cy="34629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2481928" y="2542190"/>
            <a:ext cx="5569434" cy="32341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2481219" y="2542190"/>
            <a:ext cx="5539114" cy="268793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279371" y="1811710"/>
            <a:ext cx="4802311" cy="1202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277519" y="2292765"/>
            <a:ext cx="4773843" cy="720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277519" y="3012725"/>
            <a:ext cx="4804163" cy="2558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658682" y="3223035"/>
            <a:ext cx="4423000" cy="256360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658682" y="3215012"/>
            <a:ext cx="4423000" cy="195442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658682" y="2994467"/>
            <a:ext cx="4392680" cy="22856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2512248" y="1319633"/>
            <a:ext cx="5539114" cy="21096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2512248" y="3421519"/>
            <a:ext cx="5539114" cy="132405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137679" y="2282451"/>
            <a:ext cx="4931429" cy="13684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137679" y="3645298"/>
            <a:ext cx="4944003" cy="214134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3229780" y="4584992"/>
            <a:ext cx="4864256" cy="187116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229780" y="4303842"/>
            <a:ext cx="4833936" cy="28235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222654" y="2524710"/>
            <a:ext cx="4841062" cy="206148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>
            <a:off x="2411068" y="4800957"/>
            <a:ext cx="5632479" cy="16237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2232212" y="4291910"/>
            <a:ext cx="5835236" cy="11898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2232212" y="5364417"/>
            <a:ext cx="5819150" cy="12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2232212" y="2030776"/>
            <a:ext cx="5851322" cy="345368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792076" y="5364417"/>
            <a:ext cx="4289606" cy="36875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649210" y="2027534"/>
            <a:ext cx="4418238" cy="3898123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649210" y="5361041"/>
            <a:ext cx="4432252" cy="564616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546559" y="1330950"/>
            <a:ext cx="4504803" cy="4911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xmlns="" id="{DCDA650B-C645-46B6-AFE1-3BB16B187DCE}"/>
              </a:ext>
            </a:extLst>
          </p:cNvPr>
          <p:cNvCxnSpPr>
            <a:cxnSpLocks/>
          </p:cNvCxnSpPr>
          <p:nvPr/>
        </p:nvCxnSpPr>
        <p:spPr>
          <a:xfrm flipV="1">
            <a:off x="3546559" y="5361039"/>
            <a:ext cx="4510575" cy="8815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0" y="180753"/>
            <a:ext cx="7230140" cy="433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pc="300" dirty="0" smtClean="0">
                <a:solidFill>
                  <a:schemeClr val="tx1"/>
                </a:solidFill>
                <a:latin typeface="Brandon Grotesque Black" panose="020B0A03020203060202" pitchFamily="34" charset="0"/>
              </a:rPr>
              <a:t>ARTICULACIÓN CAMPOS Y TEMÁTICAS DE I+D</a:t>
            </a:r>
            <a:endParaRPr lang="es-CO" spc="300" dirty="0">
              <a:solidFill>
                <a:schemeClr val="tx1"/>
              </a:solidFill>
              <a:latin typeface="Brandon Grotesque Black" panose="020B0A03020203060202" pitchFamily="34" charset="0"/>
            </a:endParaRPr>
          </a:p>
        </p:txBody>
      </p:sp>
      <p:graphicFrame>
        <p:nvGraphicFramePr>
          <p:cNvPr id="145" name="Diagrama 144"/>
          <p:cNvGraphicFramePr/>
          <p:nvPr>
            <p:extLst>
              <p:ext uri="{D42A27DB-BD31-4B8C-83A1-F6EECF244321}">
                <p14:modId xmlns:p14="http://schemas.microsoft.com/office/powerpoint/2010/main" val="1182211650"/>
              </p:ext>
            </p:extLst>
          </p:nvPr>
        </p:nvGraphicFramePr>
        <p:xfrm>
          <a:off x="2552430" y="1058397"/>
          <a:ext cx="6742034" cy="449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7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920511"/>
              </p:ext>
            </p:extLst>
          </p:nvPr>
        </p:nvGraphicFramePr>
        <p:xfrm>
          <a:off x="-692412" y="1349252"/>
          <a:ext cx="13667038" cy="484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5451678" y="3060459"/>
            <a:ext cx="1378857" cy="14224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ndon Grotesque Black" panose="020B0A03020203060202" pitchFamily="34" charset="0"/>
              </a:rPr>
              <a:t>ARI+D</a:t>
            </a:r>
            <a:endParaRPr lang="es-CO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ndon Grotesque Black" panose="020B0A03020203060202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80753"/>
            <a:ext cx="5273749" cy="433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pc="300" dirty="0" smtClean="0">
                <a:solidFill>
                  <a:schemeClr val="tx1"/>
                </a:solidFill>
                <a:latin typeface="Brandon Grotesque Black" panose="020B0A03020203060202" pitchFamily="34" charset="0"/>
              </a:rPr>
              <a:t>CONVERGENCIA – AGENDA I+D</a:t>
            </a:r>
            <a:endParaRPr lang="es-CO" spc="300" dirty="0">
              <a:solidFill>
                <a:schemeClr val="tx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A77B42B-E0BF-4774-8946-451FA07BC4CE}"/>
              </a:ext>
            </a:extLst>
          </p:cNvPr>
          <p:cNvSpPr txBox="1">
            <a:spLocks/>
          </p:cNvSpPr>
          <p:nvPr/>
        </p:nvSpPr>
        <p:spPr>
          <a:xfrm>
            <a:off x="446369" y="2957260"/>
            <a:ext cx="5123169" cy="483139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 smtClean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Focalización y potencialización de recursos existentes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 smtClean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Generación de sinergias al compartir recursos.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 smtClean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Apuestas conjuntas y fortalecimiento de redes de talento.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 smtClean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Colaboración, no competencia.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 smtClean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Visibilidad de capacidades de región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 smtClean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Apalancamiento de recursos nacionales e internacionales</a:t>
            </a:r>
            <a:endParaRPr lang="es-ES" sz="1800" dirty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defTabSz="914400"/>
            <a:endParaRPr lang="es-ES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defTabSz="914400"/>
            <a:endParaRPr lang="es-E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A77B42B-E0BF-4774-8946-451FA07BC4CE}"/>
              </a:ext>
            </a:extLst>
          </p:cNvPr>
          <p:cNvSpPr txBox="1">
            <a:spLocks/>
          </p:cNvSpPr>
          <p:nvPr/>
        </p:nvSpPr>
        <p:spPr>
          <a:xfrm>
            <a:off x="6566807" y="2957260"/>
            <a:ext cx="5123169" cy="453633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Arial Rounded MT Bold" panose="020F07040305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Integración de nuevas instituciones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Trabajo conjunto en la solución de retos de ciudad y región.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Alineación de esfuerzos en convocatorias conjuntas</a:t>
            </a:r>
            <a:r>
              <a:rPr lang="es-ES" sz="1800" dirty="0" smtClean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>
              <a:ln w="0"/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S" sz="1800" dirty="0">
                <a:ln w="0"/>
                <a:solidFill>
                  <a:schemeClr val="tx1"/>
                </a:solidFill>
                <a:latin typeface="Source Sans Pro" panose="020B0503030403020204" pitchFamily="34" charset="0"/>
              </a:rPr>
              <a:t>Articulación PAED y políticas regionales de Ciencia y Tecnología.</a:t>
            </a:r>
          </a:p>
          <a:p>
            <a:pPr defTabSz="914400"/>
            <a:endParaRPr lang="es-E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S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defTabSz="914400"/>
            <a:endParaRPr lang="es-E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5394" y="435195"/>
            <a:ext cx="5273749" cy="433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pc="300" dirty="0" smtClean="0">
                <a:solidFill>
                  <a:schemeClr val="tx1"/>
                </a:solidFill>
                <a:latin typeface="Brandon Grotesque Black" panose="020B0A03020203060202" pitchFamily="34" charset="0"/>
              </a:rPr>
              <a:t>PROYECCIÓN E IMPLEMENTACIÓN</a:t>
            </a:r>
            <a:endParaRPr lang="es-CO" spc="300" dirty="0">
              <a:solidFill>
                <a:schemeClr val="tx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28713" y="2389146"/>
            <a:ext cx="23271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latin typeface="Brandon Grotesque Black" panose="020B0A03020203060202" pitchFamily="34" charset="0"/>
              </a:rPr>
              <a:t>¿PARA QUÉ LA AGENDA?</a:t>
            </a:r>
            <a:endParaRPr lang="es-CO" dirty="0">
              <a:latin typeface="Brandon Grotesque Black" panose="020B0A03020203060202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602902" y="2389147"/>
            <a:ext cx="19175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latin typeface="Brandon Grotesque Black" panose="020B0A03020203060202" pitchFamily="34" charset="0"/>
              </a:rPr>
              <a:t>¿CÓMO SEGUIMOS?</a:t>
            </a:r>
            <a:endParaRPr lang="es-CO" dirty="0">
              <a:latin typeface="Brandon Grotesque Black" panose="020B0A03020203060202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0" y="1232448"/>
            <a:ext cx="957916" cy="9579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00" y="1232448"/>
            <a:ext cx="957916" cy="9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8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338389ABF1754D823251C603F48035" ma:contentTypeVersion="10" ma:contentTypeDescription="Crear nuevo documento." ma:contentTypeScope="" ma:versionID="def1c0d723e1c4dfb5f1c779f5fdd77d">
  <xsd:schema xmlns:xsd="http://www.w3.org/2001/XMLSchema" xmlns:xs="http://www.w3.org/2001/XMLSchema" xmlns:p="http://schemas.microsoft.com/office/2006/metadata/properties" xmlns:ns2="c47cd356-e488-4421-8a60-5c2c07b0ff89" xmlns:ns3="d75e91fc-61f1-4d9d-8f7a-04e1384de594" targetNamespace="http://schemas.microsoft.com/office/2006/metadata/properties" ma:root="true" ma:fieldsID="35190b5c4876d6f2891166aa3680ab21" ns2:_="" ns3:_="">
    <xsd:import namespace="c47cd356-e488-4421-8a60-5c2c07b0ff89"/>
    <xsd:import namespace="d75e91fc-61f1-4d9d-8f7a-04e1384de5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cd356-e488-4421-8a60-5c2c07b0ff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e91fc-61f1-4d9d-8f7a-04e1384d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BD0D2-2DBE-465F-92FC-7EE2724E43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8C92D-D26A-46B0-8974-6D44A396DC21}">
  <ds:schemaRefs>
    <ds:schemaRef ds:uri="http://www.w3.org/XML/1998/namespace"/>
    <ds:schemaRef ds:uri="http://purl.org/dc/elements/1.1/"/>
    <ds:schemaRef ds:uri="c47cd356-e488-4421-8a60-5c2c07b0ff89"/>
    <ds:schemaRef ds:uri="http://schemas.microsoft.com/office/2006/metadata/properties"/>
    <ds:schemaRef ds:uri="http://schemas.microsoft.com/office/infopath/2007/PartnerControls"/>
    <ds:schemaRef ds:uri="d75e91fc-61f1-4d9d-8f7a-04e1384de59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BC57CA-2194-4BC2-9691-A41FC8130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cd356-e488-4421-8a60-5c2c07b0ff89"/>
    <ds:schemaRef ds:uri="d75e91fc-61f1-4d9d-8f7a-04e1384de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5587</TotalTime>
  <Words>468</Words>
  <Application>Microsoft Office PowerPoint</Application>
  <PresentationFormat>Panorámica</PresentationFormat>
  <Paragraphs>155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Brandon Grotesque Black</vt:lpstr>
      <vt:lpstr>Brandon Grotesque Bold</vt:lpstr>
      <vt:lpstr>Brandon Grotesque Medium</vt:lpstr>
      <vt:lpstr>Calibri</vt:lpstr>
      <vt:lpstr>Calibri Light</vt:lpstr>
      <vt:lpstr>Source Sans Pro</vt:lpstr>
      <vt:lpstr>Office Theme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Calle Fernandez</dc:creator>
  <cp:lastModifiedBy>Margarita Lozano Jiménez</cp:lastModifiedBy>
  <cp:revision>159</cp:revision>
  <dcterms:created xsi:type="dcterms:W3CDTF">2018-07-19T13:40:04Z</dcterms:created>
  <dcterms:modified xsi:type="dcterms:W3CDTF">2018-10-09T14:31:28Z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0x01010012338389ABF1754D823251C603F48035</vt:lpwstr>
  </property>
</Properties>
</file>