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9" r:id="rId4"/>
    <p:sldId id="262" r:id="rId5"/>
    <p:sldId id="263" r:id="rId6"/>
    <p:sldId id="265" r:id="rId7"/>
    <p:sldId id="264" r:id="rId8"/>
    <p:sldId id="268" r:id="rId9"/>
    <p:sldId id="266" r:id="rId10"/>
    <p:sldId id="267" r:id="rId11"/>
    <p:sldId id="270" r:id="rId12"/>
    <p:sldId id="271" r:id="rId13"/>
    <p:sldId id="258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B2B9"/>
    <a:srgbClr val="F48430"/>
    <a:srgbClr val="76125E"/>
    <a:srgbClr val="D42390"/>
    <a:srgbClr val="F5BC27"/>
    <a:srgbClr val="7C1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9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08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21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681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09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29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79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695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81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994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329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91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lejandroalzateg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hruiz@udem.edu.c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lausura%20Maraton_2015_II.mp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1450" y="2608570"/>
            <a:ext cx="50482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27B2B9"/>
                </a:solidFill>
                <a:latin typeface="Century Gothic" panose="020B0502020202020204" pitchFamily="34" charset="0"/>
              </a:rPr>
              <a:t>PONENCIAS</a:t>
            </a:r>
            <a:r>
              <a:rPr lang="es-CO" sz="4000" b="1" dirty="0">
                <a:solidFill>
                  <a:srgbClr val="27B2B9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CO" sz="2800" b="1" dirty="0" smtClean="0">
                <a:solidFill>
                  <a:srgbClr val="27B2B9"/>
                </a:solidFill>
                <a:latin typeface="Century Gothic" panose="020B0502020202020204" pitchFamily="34" charset="0"/>
              </a:rPr>
              <a:t>SISTEMATIZACIÓN DEL CONOCIMIENTO Y BUENAS PRÁCTICAS EN FORMACIÓN PARA LA INVESTIGACIÓN</a:t>
            </a:r>
            <a:endParaRPr lang="es-CO" sz="2800" b="1" dirty="0">
              <a:solidFill>
                <a:srgbClr val="27B2B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7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95738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7998" y="1256291"/>
            <a:ext cx="82876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>
                <a:solidFill>
                  <a:srgbClr val="27B2B9"/>
                </a:solidFill>
                <a:latin typeface="Arial" panose="020B0604020202020204" pitchFamily="34" charset="0"/>
              </a:rPr>
              <a:t>Una </a:t>
            </a:r>
            <a:r>
              <a:rPr lang="es-CO" sz="1600" dirty="0">
                <a:solidFill>
                  <a:srgbClr val="27B2B9"/>
                </a:solidFill>
                <a:latin typeface="Arial" panose="020B0604020202020204" pitchFamily="34" charset="0"/>
              </a:rPr>
              <a:t>de las estrategias de difusión de la experiencia Maratón Documental es el programa de televisión Maratón Tv.  El programa contiene entrevistas a los directores de los </a:t>
            </a:r>
            <a:r>
              <a:rPr lang="es-CO" sz="1600" dirty="0" err="1">
                <a:solidFill>
                  <a:srgbClr val="27B2B9"/>
                </a:solidFill>
                <a:latin typeface="Arial" panose="020B0604020202020204" pitchFamily="34" charset="0"/>
              </a:rPr>
              <a:t>microdocumentales</a:t>
            </a:r>
            <a:r>
              <a:rPr lang="es-CO" sz="1600" dirty="0">
                <a:solidFill>
                  <a:srgbClr val="27B2B9"/>
                </a:solidFill>
                <a:latin typeface="Arial" panose="020B0604020202020204" pitchFamily="34" charset="0"/>
              </a:rPr>
              <a:t> donde nos cuentan en qué consiste la propuesta, cuáles fueron los mayores logros y dificultades en el rodaje de la misma. A continuación se emite el </a:t>
            </a:r>
            <a:r>
              <a:rPr lang="es-CO" sz="1600" dirty="0" err="1">
                <a:solidFill>
                  <a:srgbClr val="27B2B9"/>
                </a:solidFill>
                <a:latin typeface="Arial" panose="020B0604020202020204" pitchFamily="34" charset="0"/>
              </a:rPr>
              <a:t>microdocumental</a:t>
            </a:r>
            <a:r>
              <a:rPr lang="es-CO" sz="1600" dirty="0">
                <a:solidFill>
                  <a:srgbClr val="27B2B9"/>
                </a:solidFill>
                <a:latin typeface="Arial" panose="020B0604020202020204" pitchFamily="34" charset="0"/>
              </a:rPr>
              <a:t> completo. El contenido se ha emitido en Canal U y en </a:t>
            </a:r>
            <a:r>
              <a:rPr lang="es-CO" sz="1600" dirty="0" err="1">
                <a:solidFill>
                  <a:srgbClr val="27B2B9"/>
                </a:solidFill>
                <a:latin typeface="Arial" panose="020B0604020202020204" pitchFamily="34" charset="0"/>
              </a:rPr>
              <a:t>Telemedellín</a:t>
            </a:r>
            <a:r>
              <a:rPr lang="es-CO" sz="1600" dirty="0">
                <a:solidFill>
                  <a:srgbClr val="27B2B9"/>
                </a:solidFill>
                <a:latin typeface="Arial" panose="020B0604020202020204" pitchFamily="34" charset="0"/>
              </a:rPr>
              <a:t>. </a:t>
            </a:r>
            <a:endParaRPr lang="es-CO" sz="1600" dirty="0">
              <a:solidFill>
                <a:srgbClr val="27B2B9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63003" y="641683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27B2B9"/>
                </a:solidFill>
                <a:latin typeface="Arial" panose="020B0604020202020204" pitchFamily="34" charset="0"/>
              </a:rPr>
              <a:t>Programa de televisión</a:t>
            </a:r>
            <a:endParaRPr lang="es-CO" dirty="0">
              <a:solidFill>
                <a:srgbClr val="27B2B9"/>
              </a:solidFill>
            </a:endParaRPr>
          </a:p>
        </p:txBody>
      </p:sp>
      <p:pic>
        <p:nvPicPr>
          <p:cNvPr id="7170" name="Picture 2" descr="https://scontent-atl3-1.xx.fbcdn.net/v/t1.0-9/14233210_10154002736384895_6444017315125973185_n.jpg?oh=7e46169d06573af984e454db9f28461f&amp;oe=583837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94"/>
          <a:stretch/>
        </p:blipFill>
        <p:spPr bwMode="auto">
          <a:xfrm>
            <a:off x="1783215" y="2876635"/>
            <a:ext cx="5737225" cy="317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6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81224" y="181111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23257" y="1929594"/>
            <a:ext cx="7366000" cy="374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CO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Alberto Alejandro Alzate Giraldo: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Docente- investigador, Facultad de Comunicación, Universidad de Medellín</a:t>
            </a:r>
            <a:r>
              <a:rPr lang="es-CO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Coordinador  Centro de Investigación de la misma universidad. Doctor en Estudios Avanzados de Arte Contemporáneo, </a:t>
            </a:r>
            <a:r>
              <a:rPr lang="es-CO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1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alejandroalzateg@gmail.com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s-CO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Cesar Alonso Cardona Cano </a:t>
            </a:r>
            <a:r>
              <a:rPr lang="es-CO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Magíster 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Comunicación Educativa de la Universidad Tecnológica de Pereira y la Universidad de Medellín. Comunicador y Relacionista Corporativo de la Universidad de Medellín, docente investigador de tiempo completo en las áreas de Radio y sonido, y Jefe del Programa de Comunicación y Entretenimiento Digital de la misma institución. Realizador, músico y locutor comercial. </a:t>
            </a:r>
            <a:endParaRPr lang="es-CO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s-CO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Verónica </a:t>
            </a:r>
            <a:r>
              <a:rPr lang="es-CO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Heredia Ruiz: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Docente- investigadora Facultad de Comunicación, Universidad de Medellín. Jefa de Programa de Comunicación y Lenguajes Audiovisuales de la misma universidad. Magíster en Comunicaciones y Comunicadora Social- Periodista UDEA. Correo:  </a:t>
            </a:r>
            <a:r>
              <a:rPr lang="es-CO" sz="1600" u="sng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vhruiz@udem.edu.co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81224" y="181111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4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1450" y="5267325"/>
            <a:ext cx="5867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Verónica Heredia Ruiz</a:t>
            </a:r>
          </a:p>
          <a:p>
            <a:r>
              <a:rPr lang="es-CO" b="1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César </a:t>
            </a:r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Alonso Cardona Cano</a:t>
            </a:r>
          </a:p>
          <a:p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Alejandro Alzate </a:t>
            </a:r>
            <a:r>
              <a:rPr lang="es-CO" b="1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Giraldo</a:t>
            </a:r>
          </a:p>
          <a:p>
            <a:r>
              <a:rPr lang="es-CO" sz="1400" b="1" dirty="0" smtClean="0">
                <a:solidFill>
                  <a:srgbClr val="F48430"/>
                </a:solidFill>
                <a:latin typeface="Century Gothic" panose="020B0502020202020204" pitchFamily="34" charset="0"/>
              </a:rPr>
              <a:t>Facultad de Comunicación</a:t>
            </a:r>
          </a:p>
          <a:p>
            <a:r>
              <a:rPr lang="es-CO" sz="1400" b="1" dirty="0" smtClean="0">
                <a:solidFill>
                  <a:srgbClr val="F48430"/>
                </a:solidFill>
                <a:latin typeface="Century Gothic" panose="020B0502020202020204" pitchFamily="34" charset="0"/>
              </a:rPr>
              <a:t>Jueves </a:t>
            </a:r>
            <a:r>
              <a:rPr lang="es-CO" sz="1400" b="1" dirty="0">
                <a:solidFill>
                  <a:srgbClr val="F48430"/>
                </a:solidFill>
                <a:latin typeface="Century Gothic" panose="020B0502020202020204" pitchFamily="34" charset="0"/>
              </a:rPr>
              <a:t>22 de septiembre de </a:t>
            </a:r>
            <a:r>
              <a:rPr lang="es-CO" sz="1400" b="1" dirty="0" smtClean="0">
                <a:solidFill>
                  <a:srgbClr val="F48430"/>
                </a:solidFill>
                <a:latin typeface="Century Gothic" panose="020B0502020202020204" pitchFamily="34" charset="0"/>
              </a:rPr>
              <a:t>2016</a:t>
            </a:r>
            <a:endParaRPr lang="es-CO" sz="1400" dirty="0">
              <a:solidFill>
                <a:srgbClr val="F4843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52563" y="2457361"/>
            <a:ext cx="6238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27B2B9"/>
                </a:solidFill>
                <a:latin typeface="Century Gothic" panose="020B0502020202020204" pitchFamily="34" charset="0"/>
              </a:rPr>
              <a:t>MARATÓN DOCUMENTAL. IMPACTO DE LA INVESTIGACIÓN-CREACIÓN EN LOS PROCESOS EDUCATIVOS</a:t>
            </a:r>
            <a:endParaRPr lang="es-CO" sz="2400" b="1" dirty="0">
              <a:solidFill>
                <a:srgbClr val="27B2B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1450" y="5267325"/>
            <a:ext cx="5867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Verónica Heredia Ruiz</a:t>
            </a:r>
          </a:p>
          <a:p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Cesar Alonso Cardona Cano</a:t>
            </a:r>
          </a:p>
          <a:p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Alejandro Alzate </a:t>
            </a:r>
            <a:r>
              <a:rPr lang="es-CO" b="1" dirty="0" smtClean="0">
                <a:solidFill>
                  <a:srgbClr val="76125E"/>
                </a:solidFill>
                <a:latin typeface="Century Gothic" panose="020B0502020202020204" pitchFamily="34" charset="0"/>
              </a:rPr>
              <a:t>Giraldo</a:t>
            </a:r>
          </a:p>
          <a:p>
            <a:r>
              <a:rPr lang="es-CO" sz="1400" b="1" dirty="0" smtClean="0">
                <a:solidFill>
                  <a:srgbClr val="F48430"/>
                </a:solidFill>
                <a:latin typeface="Century Gothic" panose="020B0502020202020204" pitchFamily="34" charset="0"/>
              </a:rPr>
              <a:t>Facultad de Comunicación</a:t>
            </a:r>
          </a:p>
          <a:p>
            <a:r>
              <a:rPr lang="es-CO" sz="1400" b="1" dirty="0" smtClean="0">
                <a:solidFill>
                  <a:srgbClr val="F48430"/>
                </a:solidFill>
                <a:latin typeface="Century Gothic" panose="020B0502020202020204" pitchFamily="34" charset="0"/>
              </a:rPr>
              <a:t>Jueves </a:t>
            </a:r>
            <a:r>
              <a:rPr lang="es-CO" sz="1400" b="1" dirty="0">
                <a:solidFill>
                  <a:srgbClr val="F48430"/>
                </a:solidFill>
                <a:latin typeface="Century Gothic" panose="020B0502020202020204" pitchFamily="34" charset="0"/>
              </a:rPr>
              <a:t>22 de septiembre de </a:t>
            </a:r>
            <a:r>
              <a:rPr lang="es-CO" sz="1400" b="1" dirty="0" smtClean="0">
                <a:solidFill>
                  <a:srgbClr val="F48430"/>
                </a:solidFill>
                <a:latin typeface="Century Gothic" panose="020B0502020202020204" pitchFamily="34" charset="0"/>
              </a:rPr>
              <a:t>2016</a:t>
            </a:r>
            <a:endParaRPr lang="es-CO" sz="1400" dirty="0">
              <a:solidFill>
                <a:srgbClr val="F4843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6375" t="34444" r="45750" b="36000"/>
          <a:stretch/>
        </p:blipFill>
        <p:spPr>
          <a:xfrm>
            <a:off x="838200" y="1385029"/>
            <a:ext cx="7429500" cy="326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9885" y="5170393"/>
            <a:ext cx="7141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CO" dirty="0" smtClean="0">
                <a:solidFill>
                  <a:srgbClr val="27B2B9"/>
                </a:solidFill>
                <a:latin typeface="Arial" panose="020B0604020202020204" pitchFamily="34" charset="0"/>
              </a:rPr>
              <a:t>Maratón Documental es un proceso de investigación-creación</a:t>
            </a:r>
            <a:r>
              <a:rPr lang="es-CO" dirty="0">
                <a:solidFill>
                  <a:srgbClr val="27B2B9"/>
                </a:solidFill>
                <a:latin typeface="Arial" panose="020B0604020202020204" pitchFamily="34" charset="0"/>
              </a:rPr>
              <a:t>, una práctica pedagógica de gran impacto y un reto audiovisual en el que los estudiantes del Programa de Comunicación y Lenguajes Audiovisuales  producen micro-documentales en 24 horas. </a:t>
            </a:r>
            <a:endParaRPr lang="es-CO" dirty="0">
              <a:solidFill>
                <a:srgbClr val="27B2B9"/>
              </a:solidFill>
            </a:endParaRPr>
          </a:p>
        </p:txBody>
      </p:sp>
      <p:pic>
        <p:nvPicPr>
          <p:cNvPr id="8194" name="Picture 2" descr="https://scontent-atl3-1.xx.fbcdn.net/v/t1.0-9/14183819_1091609834251503_8283223308218504005_n.jpg?oh=68e60fc3d2c9e1fdd3efe62a48811431&amp;oe=5879718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350"/>
          <a:stretch/>
        </p:blipFill>
        <p:spPr bwMode="auto">
          <a:xfrm>
            <a:off x="899885" y="1132115"/>
            <a:ext cx="7293689" cy="391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0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16841" y="777875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27B2B9"/>
                </a:solidFill>
                <a:latin typeface="Arial" panose="020B0604020202020204" pitchFamily="34" charset="0"/>
              </a:rPr>
              <a:t>Resumen de Maratón Documental</a:t>
            </a:r>
            <a:endParaRPr lang="es-CO" dirty="0">
              <a:solidFill>
                <a:srgbClr val="27B2B9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082007"/>
              </p:ext>
            </p:extLst>
          </p:nvPr>
        </p:nvGraphicFramePr>
        <p:xfrm>
          <a:off x="870937" y="1235075"/>
          <a:ext cx="7381766" cy="5008153"/>
        </p:xfrm>
        <a:graphic>
          <a:graphicData uri="http://schemas.openxmlformats.org/drawingml/2006/table">
            <a:tbl>
              <a:tblPr/>
              <a:tblGrid>
                <a:gridCol w="943075"/>
                <a:gridCol w="986774"/>
                <a:gridCol w="1776192"/>
                <a:gridCol w="1850198"/>
                <a:gridCol w="1825527"/>
              </a:tblGrid>
              <a:tr h="47375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Período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B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  <a:endParaRPr lang="es-CO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B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Edición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B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endParaRPr lang="es-CO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B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de documentales producidos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B2B9"/>
                    </a:solidFill>
                  </a:tcPr>
                </a:tc>
              </a:tr>
              <a:tr h="62232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2013-1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y 15 de marzo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Primera Maratón Documental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Vida en la universidad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3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2013-2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y 13 de septiembre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Segunda Maratón Documental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Ciudades universitarias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38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2014-1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y 14 de marzo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Tercera Maratón Documental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Entornos de ciudad: Centro, sur, norte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01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y 19 de septiembre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Cuarta Maratón Documental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Protección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2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2015-1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y 13 de marzo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Quinta Maratón Documental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desconocidos. Labores anónimas o alternativas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3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2015-2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y 11 de septiembre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Sexta Maratón Documental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Familias. labores y nuevas concepciones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3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2016-1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y 4 de marzo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Séptima Maratón Documental</a:t>
                      </a:r>
                      <a:endParaRPr lang="es-CO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de archivo, usos y aplicaciones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26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y 2 de septiembre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Octava Maratón Documental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Postconflicto: Heridas compartidas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" marR="5896" marT="5896" marB="58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91013" y="777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8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31771" y="493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 err="1">
                <a:solidFill>
                  <a:srgbClr val="27B2B9"/>
                </a:solidFill>
                <a:latin typeface="Arial" panose="020B0604020202020204" pitchFamily="34" charset="0"/>
              </a:rPr>
              <a:t>Flujograma</a:t>
            </a:r>
            <a:r>
              <a:rPr lang="es-CO" b="1" dirty="0">
                <a:solidFill>
                  <a:srgbClr val="27B2B9"/>
                </a:solidFill>
                <a:latin typeface="Arial" panose="020B0604020202020204" pitchFamily="34" charset="0"/>
              </a:rPr>
              <a:t> de trabajo en la producción audiovisual</a:t>
            </a:r>
            <a:endParaRPr lang="es-CO" dirty="0">
              <a:solidFill>
                <a:srgbClr val="27B2B9"/>
              </a:solidFill>
            </a:endParaRPr>
          </a:p>
        </p:txBody>
      </p:sp>
      <p:pic>
        <p:nvPicPr>
          <p:cNvPr id="3076" name="Picture 4" descr="https://lh4.googleusercontent.com/Pi2cfxj_5eI2W8Jz29J-kLmbKo-10uviKXmFDx54DOE51THmgu6Y_CDtst-tBQYzfphGEj8JMvUU7ZzFKbTI1zKmXSWhRfwc2j_BO8RGip8YkhLqa56aTexidgSKP5tvwat5F8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4" y="2310119"/>
            <a:ext cx="6948033" cy="382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-atl3-1.xx.fbcdn.net/v/t1.0-9/12814713_964959613583193_3890851119418187792_n.jpg?oh=c60c9f53773b15a65245569ef10fbcd2&amp;oe=588418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28" y="2343942"/>
            <a:ext cx="2815771" cy="187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85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54459"/>
              </p:ext>
            </p:extLst>
          </p:nvPr>
        </p:nvGraphicFramePr>
        <p:xfrm>
          <a:off x="485775" y="2381682"/>
          <a:ext cx="8026853" cy="1363980"/>
        </p:xfrm>
        <a:graphic>
          <a:graphicData uri="http://schemas.openxmlformats.org/drawingml/2006/table">
            <a:tbl>
              <a:tblPr/>
              <a:tblGrid>
                <a:gridCol w="1310225"/>
                <a:gridCol w="1461936"/>
                <a:gridCol w="1723980"/>
                <a:gridCol w="1586062"/>
                <a:gridCol w="1944650"/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versiones</a:t>
                      </a:r>
                      <a:endParaRPr lang="es-CO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horas de la experiencia</a:t>
                      </a:r>
                      <a:endParaRPr lang="es-CO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documentales producidos</a:t>
                      </a:r>
                      <a:endParaRPr lang="es-CO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Minutos producidos aproximados </a:t>
                      </a:r>
                      <a:endParaRPr lang="es-CO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aproximado de estudiantes</a:t>
                      </a:r>
                      <a:endParaRPr lang="es-CO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s-CO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B2B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  <a:endParaRPr lang="es-CO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B2B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  <a:endParaRPr lang="es-CO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B2B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790 </a:t>
                      </a:r>
                      <a:endParaRPr lang="es-CO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B2B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1.600</a:t>
                      </a:r>
                      <a:endParaRPr lang="es-CO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B2B9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23657" y="429796"/>
            <a:ext cx="428897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rgbClr val="27B2B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Impacto de Maratón Documental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rgbClr val="27B2B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rgbClr val="27B2B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7942" y="1283139"/>
            <a:ext cx="7347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CO" dirty="0" smtClean="0">
                <a:solidFill>
                  <a:srgbClr val="27B2B9"/>
                </a:solidFill>
                <a:latin typeface="Arial" panose="020B0604020202020204" pitchFamily="34" charset="0"/>
              </a:rPr>
              <a:t>La </a:t>
            </a:r>
            <a:r>
              <a:rPr lang="es-CO" dirty="0">
                <a:solidFill>
                  <a:srgbClr val="27B2B9"/>
                </a:solidFill>
                <a:latin typeface="Arial" panose="020B0604020202020204" pitchFamily="34" charset="0"/>
              </a:rPr>
              <a:t>música contribuye de forma decisiva a la configuración del relato en todos los elementos de la estructura narrativa, tanto en el plano del contenido como de la expresión, forma y sustancia</a:t>
            </a:r>
            <a:r>
              <a:rPr lang="es-CO" dirty="0">
                <a:solidFill>
                  <a:srgbClr val="212121"/>
                </a:solidFill>
                <a:latin typeface="Arial" panose="020B0604020202020204" pitchFamily="34" charset="0"/>
              </a:rPr>
              <a:t>. 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4517582" y="747877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CO" b="1" dirty="0">
                <a:solidFill>
                  <a:srgbClr val="27B2B9"/>
                </a:solidFill>
                <a:latin typeface="Arial" panose="020B0604020202020204" pitchFamily="34" charset="0"/>
              </a:rPr>
              <a:t>La producción sonora y musical</a:t>
            </a:r>
            <a:r>
              <a:rPr lang="es-CO" dirty="0">
                <a:solidFill>
                  <a:srgbClr val="27B2B9"/>
                </a:solidFill>
                <a:latin typeface="Arial" panose="020B0604020202020204" pitchFamily="34" charset="0"/>
              </a:rPr>
              <a:t> </a:t>
            </a:r>
            <a:endParaRPr lang="es-CO" dirty="0">
              <a:solidFill>
                <a:srgbClr val="27B2B9"/>
              </a:solidFill>
            </a:endParaRPr>
          </a:p>
        </p:txBody>
      </p:sp>
      <p:pic>
        <p:nvPicPr>
          <p:cNvPr id="6146" name="Picture 2" descr="https://scontent-atl3-1.xx.fbcdn.net/v/t1.0-9/1507919_473973762729011_431899304_n.jpg?oh=ce4cad8b454c17ea486a7ac51492bbcc&amp;oe=586FE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26" y="2483468"/>
            <a:ext cx="5011511" cy="334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2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70514" y="5114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b="1" dirty="0">
                <a:solidFill>
                  <a:srgbClr val="27B2B9"/>
                </a:solidFill>
                <a:latin typeface="Arial" panose="020B0604020202020204" pitchFamily="34" charset="0"/>
              </a:rPr>
              <a:t>Premios y reconocimientos Maratón Documental</a:t>
            </a:r>
            <a:endParaRPr lang="es-CO" dirty="0">
              <a:solidFill>
                <a:srgbClr val="27B2B9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33726"/>
              </p:ext>
            </p:extLst>
          </p:nvPr>
        </p:nvGraphicFramePr>
        <p:xfrm>
          <a:off x="1327488" y="1686854"/>
          <a:ext cx="6771483" cy="3558728"/>
        </p:xfrm>
        <a:graphic>
          <a:graphicData uri="http://schemas.openxmlformats.org/drawingml/2006/table">
            <a:tbl>
              <a:tblPr/>
              <a:tblGrid>
                <a:gridCol w="1511937"/>
                <a:gridCol w="2284498"/>
                <a:gridCol w="2975048"/>
              </a:tblGrid>
              <a:tr h="18448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Año</a:t>
                      </a:r>
                      <a:endParaRPr lang="es-CO" sz="1200" dirty="0">
                        <a:effectLst/>
                      </a:endParaRPr>
                    </a:p>
                  </a:txBody>
                  <a:tcPr marL="12755" marR="12755" marT="12755" marB="127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B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Premio en Héroes de mi Barrio</a:t>
                      </a:r>
                      <a:endParaRPr lang="es-CO" sz="1200">
                        <a:effectLst/>
                      </a:endParaRPr>
                    </a:p>
                  </a:txBody>
                  <a:tcPr marL="12755" marR="12755" marT="12755" marB="127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B2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 y estudiantes </a:t>
                      </a:r>
                      <a:endParaRPr lang="es-CO" sz="1200" dirty="0">
                        <a:effectLst/>
                      </a:endParaRPr>
                    </a:p>
                  </a:txBody>
                  <a:tcPr marL="12755" marR="12755" marT="12755" marB="127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B2B9"/>
                    </a:solidFill>
                  </a:tcPr>
                </a:tc>
              </a:tr>
              <a:tr h="615727">
                <a:tc row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  <a:endParaRPr lang="es-CO" sz="1600" dirty="0">
                        <a:effectLst/>
                      </a:endParaRPr>
                    </a:p>
                  </a:txBody>
                  <a:tcPr marL="12755" marR="12755" marT="12755" marB="127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Primer puesto</a:t>
                      </a:r>
                      <a:endParaRPr lang="es-CO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Premio de 2.000.000</a:t>
                      </a:r>
                      <a:endParaRPr lang="es-CO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Categoría 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  <a:endParaRPr lang="es-CO" sz="1600" dirty="0">
                        <a:effectLst/>
                      </a:endParaRPr>
                    </a:p>
                  </a:txBody>
                  <a:tcPr marL="12755" marR="12755" marT="12755" marB="127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100"/>
                        </a:spcBef>
                        <a:spcAft>
                          <a:spcPts val="1100"/>
                        </a:spcAft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"A causa del viento", </a:t>
                      </a:r>
                      <a:endParaRPr lang="es-CO" sz="1600" dirty="0">
                        <a:effectLst/>
                      </a:endParaRPr>
                    </a:p>
                  </a:txBody>
                  <a:tcPr marL="12755" marR="12755" marT="12755" marB="127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Segundo puesto</a:t>
                      </a:r>
                      <a:endParaRPr lang="es-CO" sz="16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Premio 1.000.000</a:t>
                      </a:r>
                      <a:endParaRPr lang="es-CO" sz="1600">
                        <a:effectLst/>
                      </a:endParaRPr>
                    </a:p>
                  </a:txBody>
                  <a:tcPr marL="12755" marR="12755" marT="12755" marB="127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100"/>
                        </a:spcBef>
                        <a:spcAft>
                          <a:spcPts val="1100"/>
                        </a:spcAft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"Nómadas", </a:t>
                      </a:r>
                      <a:endParaRPr lang="es-CO" sz="1600" dirty="0">
                        <a:effectLst/>
                      </a:endParaRPr>
                    </a:p>
                  </a:txBody>
                  <a:tcPr marL="12755" marR="12755" marT="12755" marB="127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Tercer puesto</a:t>
                      </a:r>
                      <a:endParaRPr lang="es-CO" sz="16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Premio: $600.000</a:t>
                      </a:r>
                      <a:endParaRPr lang="es-CO" sz="1600">
                        <a:effectLst/>
                      </a:endParaRPr>
                    </a:p>
                  </a:txBody>
                  <a:tcPr marL="12755" marR="12755" marT="12755" marB="127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100"/>
                        </a:spcBef>
                        <a:spcAft>
                          <a:spcPts val="1100"/>
                        </a:spcAft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"Trayecto Animal", </a:t>
                      </a:r>
                      <a:endParaRPr lang="es-CO" sz="1600" dirty="0">
                        <a:effectLst/>
                      </a:endParaRPr>
                    </a:p>
                  </a:txBody>
                  <a:tcPr marL="12755" marR="12755" marT="12755" marB="127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284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  <a:endParaRPr lang="es-CO" sz="1600" dirty="0">
                        <a:effectLst/>
                      </a:endParaRPr>
                    </a:p>
                  </a:txBody>
                  <a:tcPr marL="12755" marR="12755" marT="12755" marB="127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Segundo puesto: </a:t>
                      </a:r>
                      <a:endParaRPr lang="es-CO" sz="16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Categoría estudiantes</a:t>
                      </a:r>
                      <a:endParaRPr lang="es-CO" sz="16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Premio: $1.000.000</a:t>
                      </a:r>
                      <a:endParaRPr lang="es-CO" sz="1600">
                        <a:effectLst/>
                      </a:endParaRPr>
                    </a:p>
                  </a:txBody>
                  <a:tcPr marL="12755" marR="12755" marT="12755" marB="127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100"/>
                        </a:spcBef>
                        <a:spcAft>
                          <a:spcPts val="1100"/>
                        </a:spcAft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Semillero de Documental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endParaRPr lang="es-CO" sz="1600" dirty="0">
                        <a:effectLst/>
                      </a:endParaRPr>
                    </a:p>
                  </a:txBody>
                  <a:tcPr marL="12755" marR="12755" marT="12755" marB="127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28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Tercer puesto Categoría realizadores</a:t>
                      </a:r>
                      <a:endParaRPr lang="es-CO" sz="16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Premio: $1.000.000</a:t>
                      </a:r>
                      <a:endParaRPr lang="es-CO" sz="1600">
                        <a:effectLst/>
                      </a:endParaRPr>
                    </a:p>
                  </a:txBody>
                  <a:tcPr marL="12755" marR="12755" marT="12755" marB="127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100"/>
                        </a:spcBef>
                        <a:spcAft>
                          <a:spcPts val="1100"/>
                        </a:spcAft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“Estrellas del Asfalto” </a:t>
                      </a:r>
                      <a:b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CO" sz="1600" dirty="0">
                        <a:effectLst/>
                      </a:endParaRPr>
                    </a:p>
                  </a:txBody>
                  <a:tcPr marL="12755" marR="12755" marT="12755" marB="127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81224" y="181111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19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412</Words>
  <Application>Microsoft Office PowerPoint</Application>
  <PresentationFormat>Presentación en pantalla (4:3)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Cristina Giraldo Arias</dc:creator>
  <cp:lastModifiedBy>Isabel Cristina Giraldo Arias</cp:lastModifiedBy>
  <cp:revision>22</cp:revision>
  <dcterms:created xsi:type="dcterms:W3CDTF">2016-09-09T13:50:42Z</dcterms:created>
  <dcterms:modified xsi:type="dcterms:W3CDTF">2016-09-21T23:33:36Z</dcterms:modified>
</cp:coreProperties>
</file>