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2" r:id="rId4"/>
    <p:sldId id="263" r:id="rId5"/>
    <p:sldId id="264" r:id="rId6"/>
    <p:sldId id="265" r:id="rId7"/>
    <p:sldId id="266" r:id="rId8"/>
    <p:sldId id="267" r:id="rId9"/>
    <p:sldId id="268" r:id="rId10"/>
    <p:sldId id="270" r:id="rId11"/>
    <p:sldId id="269" r:id="rId12"/>
    <p:sldId id="272" r:id="rId13"/>
    <p:sldId id="258" r:id="rId1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8430"/>
    <a:srgbClr val="27B2B9"/>
    <a:srgbClr val="76125E"/>
    <a:srgbClr val="D42390"/>
    <a:srgbClr val="F5BC27"/>
    <a:srgbClr val="7C1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7" d="100"/>
          <a:sy n="87" d="100"/>
        </p:scale>
        <p:origin x="-1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68DFC88-FB26-4AD5-8E1D-556E2CE17773}" type="datetimeFigureOut">
              <a:rPr lang="es-CO" smtClean="0"/>
              <a:t>22/09/2016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21089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8DFC88-FB26-4AD5-8E1D-556E2CE17773}" type="datetimeFigureOut">
              <a:rPr lang="es-CO" smtClean="0"/>
              <a:t>22/09/2016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57308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8DFC88-FB26-4AD5-8E1D-556E2CE17773}" type="datetimeFigureOut">
              <a:rPr lang="es-CO" smtClean="0"/>
              <a:t>22/09/2016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281621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8DFC88-FB26-4AD5-8E1D-556E2CE17773}" type="datetimeFigureOut">
              <a:rPr lang="es-CO" smtClean="0"/>
              <a:t>22/09/2016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370681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68DFC88-FB26-4AD5-8E1D-556E2CE17773}" type="datetimeFigureOut">
              <a:rPr lang="es-CO" smtClean="0"/>
              <a:t>22/09/2016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223309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8DFC88-FB26-4AD5-8E1D-556E2CE17773}" type="datetimeFigureOut">
              <a:rPr lang="es-CO" smtClean="0"/>
              <a:t>22/09/2016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226929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8DFC88-FB26-4AD5-8E1D-556E2CE17773}" type="datetimeFigureOut">
              <a:rPr lang="es-CO" smtClean="0"/>
              <a:t>22/09/2016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153791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68DFC88-FB26-4AD5-8E1D-556E2CE17773}" type="datetimeFigureOut">
              <a:rPr lang="es-CO" smtClean="0"/>
              <a:t>22/09/2016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386695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DFC88-FB26-4AD5-8E1D-556E2CE17773}" type="datetimeFigureOut">
              <a:rPr lang="es-CO" smtClean="0"/>
              <a:t>22/09/2016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186814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68DFC88-FB26-4AD5-8E1D-556E2CE17773}" type="datetimeFigureOut">
              <a:rPr lang="es-CO" smtClean="0"/>
              <a:t>22/09/2016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56994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68DFC88-FB26-4AD5-8E1D-556E2CE17773}" type="datetimeFigureOut">
              <a:rPr lang="es-CO" smtClean="0"/>
              <a:t>22/09/2016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49329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DFC88-FB26-4AD5-8E1D-556E2CE17773}" type="datetimeFigureOut">
              <a:rPr lang="es-CO" smtClean="0"/>
              <a:t>22/09/2016</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E972E-66F5-48FB-81F9-A0DF7E619D99}" type="slidenum">
              <a:rPr lang="es-CO" smtClean="0"/>
              <a:t>‹Nº›</a:t>
            </a:fld>
            <a:endParaRPr lang="es-CO"/>
          </a:p>
        </p:txBody>
      </p:sp>
    </p:spTree>
    <p:extLst>
      <p:ext uri="{BB962C8B-B14F-4D97-AF65-F5344CB8AC3E}">
        <p14:creationId xmlns:p14="http://schemas.microsoft.com/office/powerpoint/2010/main" val="1039114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71450" y="2608570"/>
            <a:ext cx="5048250" cy="2492990"/>
          </a:xfrm>
          <a:prstGeom prst="rect">
            <a:avLst/>
          </a:prstGeom>
        </p:spPr>
        <p:txBody>
          <a:bodyPr wrap="square">
            <a:spAutoFit/>
          </a:bodyPr>
          <a:lstStyle/>
          <a:p>
            <a:pPr algn="ctr"/>
            <a:r>
              <a:rPr lang="es-CO" sz="2800" b="1" dirty="0">
                <a:solidFill>
                  <a:srgbClr val="27B2B9"/>
                </a:solidFill>
                <a:latin typeface="Century Gothic" panose="020B0502020202020204" pitchFamily="34" charset="0"/>
              </a:rPr>
              <a:t>PONENCIAS</a:t>
            </a:r>
            <a:r>
              <a:rPr lang="es-CO" sz="4000" b="1" dirty="0">
                <a:solidFill>
                  <a:srgbClr val="27B2B9"/>
                </a:solidFill>
                <a:latin typeface="Century Gothic" panose="020B0502020202020204" pitchFamily="34" charset="0"/>
              </a:rPr>
              <a:t> </a:t>
            </a:r>
          </a:p>
          <a:p>
            <a:pPr algn="ctr"/>
            <a:r>
              <a:rPr lang="es-CO" sz="2800" b="1" dirty="0">
                <a:solidFill>
                  <a:srgbClr val="27B2B9"/>
                </a:solidFill>
                <a:latin typeface="Century Gothic" panose="020B0502020202020204" pitchFamily="34" charset="0"/>
              </a:rPr>
              <a:t>SISTEMATIZACIÓN DEL CONOCIMIENTO Y BUENAS PRÁCTICAS EN FORMACIÓN PARA LA INVESTIGACIÓN</a:t>
            </a:r>
          </a:p>
        </p:txBody>
      </p:sp>
    </p:spTree>
    <p:extLst>
      <p:ext uri="{BB962C8B-B14F-4D97-AF65-F5344CB8AC3E}">
        <p14:creationId xmlns:p14="http://schemas.microsoft.com/office/powerpoint/2010/main" val="4196972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29343" y="1244373"/>
            <a:ext cx="6868886" cy="4524315"/>
          </a:xfrm>
          <a:prstGeom prst="rect">
            <a:avLst/>
          </a:prstGeom>
        </p:spPr>
        <p:txBody>
          <a:bodyPr wrap="square">
            <a:spAutoFit/>
          </a:bodyPr>
          <a:lstStyle/>
          <a:p>
            <a:pPr lvl="0"/>
            <a:r>
              <a:rPr lang="es-CO" b="1" dirty="0"/>
              <a:t>LOGROS CON LA FERIA DE LA FÍSICA EN LA UNIVERSIDAD DE MEDELLÍN</a:t>
            </a:r>
            <a:endParaRPr lang="es-CO" dirty="0"/>
          </a:p>
          <a:p>
            <a:r>
              <a:rPr lang="es-CO" dirty="0"/>
              <a:t> </a:t>
            </a:r>
          </a:p>
          <a:p>
            <a:pPr marL="285750" lvl="0" indent="-285750">
              <a:buFont typeface="Wingdings" panose="05000000000000000000" pitchFamily="2" charset="2"/>
              <a:buChar char="§"/>
            </a:pPr>
            <a:r>
              <a:rPr lang="es-CO" dirty="0"/>
              <a:t>Se logra un acercamiento formal entre el estudiante y el </a:t>
            </a:r>
            <a:r>
              <a:rPr lang="es-CO" dirty="0" smtClean="0"/>
              <a:t>profesor.</a:t>
            </a:r>
          </a:p>
          <a:p>
            <a:pPr marL="285750" lvl="0" indent="-285750">
              <a:buFont typeface="Wingdings" panose="05000000000000000000" pitchFamily="2" charset="2"/>
              <a:buChar char="§"/>
            </a:pPr>
            <a:r>
              <a:rPr lang="es-CO" dirty="0" smtClean="0"/>
              <a:t>Los </a:t>
            </a:r>
            <a:r>
              <a:rPr lang="es-CO" dirty="0"/>
              <a:t>estudiantes leen temáticas de aplicación de las ciencias a la cotidianidad. </a:t>
            </a:r>
            <a:endParaRPr lang="es-CO" dirty="0" smtClean="0"/>
          </a:p>
          <a:p>
            <a:pPr marL="285750" lvl="0" indent="-285750">
              <a:buFont typeface="Wingdings" panose="05000000000000000000" pitchFamily="2" charset="2"/>
              <a:buChar char="§"/>
            </a:pPr>
            <a:r>
              <a:rPr lang="es-CO" dirty="0" smtClean="0"/>
              <a:t>Se </a:t>
            </a:r>
            <a:r>
              <a:rPr lang="es-CO" dirty="0"/>
              <a:t>fomenta la autonomía en el estudiante</a:t>
            </a:r>
            <a:r>
              <a:rPr lang="es-CO" dirty="0" smtClean="0"/>
              <a:t>.</a:t>
            </a:r>
            <a:endParaRPr lang="es-CO" dirty="0"/>
          </a:p>
          <a:p>
            <a:pPr marL="285750" indent="-285750">
              <a:buFont typeface="Wingdings" panose="05000000000000000000" pitchFamily="2" charset="2"/>
              <a:buChar char="§"/>
            </a:pPr>
            <a:r>
              <a:rPr lang="es-CO" dirty="0"/>
              <a:t> </a:t>
            </a:r>
            <a:r>
              <a:rPr lang="es-CO" dirty="0" smtClean="0"/>
              <a:t>Se usan las bases de datos de la institución.</a:t>
            </a:r>
          </a:p>
          <a:p>
            <a:pPr marL="285750" indent="-285750">
              <a:buFont typeface="Wingdings" panose="05000000000000000000" pitchFamily="2" charset="2"/>
              <a:buChar char="§"/>
            </a:pPr>
            <a:r>
              <a:rPr lang="es-CO" dirty="0"/>
              <a:t> </a:t>
            </a:r>
            <a:r>
              <a:rPr lang="es-CO" dirty="0" smtClean="0"/>
              <a:t>Leer </a:t>
            </a:r>
            <a:r>
              <a:rPr lang="es-CO" dirty="0"/>
              <a:t>textos en otro idioma. </a:t>
            </a:r>
            <a:endParaRPr lang="es-CO" dirty="0" smtClean="0"/>
          </a:p>
          <a:p>
            <a:pPr marL="285750" lvl="0" indent="-285750">
              <a:buFont typeface="Wingdings" panose="05000000000000000000" pitchFamily="2" charset="2"/>
              <a:buChar char="§"/>
            </a:pPr>
            <a:r>
              <a:rPr lang="es-CO" dirty="0" smtClean="0"/>
              <a:t>Las </a:t>
            </a:r>
            <a:r>
              <a:rPr lang="es-CO" dirty="0"/>
              <a:t>pruebas cortas, los exámenes parciales y finales no son la única herramienta para realizar una evaluación a un estudiante en ciencias básicas. La feria de la física ha expuesto otra forma de evaluar el proceso del estudiante. Con la diferencia, de ser una metodología con mayor apertura,  más integradora y probablemente, menos estresante para el estudiante.</a:t>
            </a:r>
          </a:p>
          <a:p>
            <a:r>
              <a:rPr lang="es-CO" dirty="0"/>
              <a:t> </a:t>
            </a:r>
            <a:endParaRPr lang="es-CO" dirty="0"/>
          </a:p>
        </p:txBody>
      </p:sp>
    </p:spTree>
    <p:extLst>
      <p:ext uri="{BB962C8B-B14F-4D97-AF65-F5344CB8AC3E}">
        <p14:creationId xmlns:p14="http://schemas.microsoft.com/office/powerpoint/2010/main" val="1979696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44285" y="1347043"/>
            <a:ext cx="7543799" cy="4247317"/>
          </a:xfrm>
          <a:prstGeom prst="rect">
            <a:avLst/>
          </a:prstGeom>
        </p:spPr>
        <p:txBody>
          <a:bodyPr wrap="square">
            <a:spAutoFit/>
          </a:bodyPr>
          <a:lstStyle/>
          <a:p>
            <a:r>
              <a:rPr lang="es-CO" b="1" dirty="0" smtClean="0"/>
              <a:t>     LOGROS </a:t>
            </a:r>
            <a:r>
              <a:rPr lang="es-CO" b="1" dirty="0"/>
              <a:t>CON LA FERIA DE LA FÍSICA EN LA UNIVERSIDAD DE MEDELLÍN</a:t>
            </a:r>
            <a:endParaRPr lang="es-CO" dirty="0"/>
          </a:p>
          <a:p>
            <a:pPr lvl="0"/>
            <a:endParaRPr lang="es-CO" dirty="0" smtClean="0"/>
          </a:p>
          <a:p>
            <a:pPr marL="285750" lvl="0" indent="-285750">
              <a:buFont typeface="Wingdings" panose="05000000000000000000" pitchFamily="2" charset="2"/>
              <a:buChar char="§"/>
            </a:pPr>
            <a:r>
              <a:rPr lang="es-CO" dirty="0" smtClean="0"/>
              <a:t>La </a:t>
            </a:r>
            <a:r>
              <a:rPr lang="es-CO" dirty="0"/>
              <a:t>ciencia física tiene como objeto explicar el funcionamiento del universo y no usa expresiones verdaderas. Se encuentra un espacio en esta feria para realizar modelación y simulación de las diferentes fenomenologías de la naturaleza. Modelos idealizados.</a:t>
            </a:r>
          </a:p>
          <a:p>
            <a:r>
              <a:rPr lang="es-CO" dirty="0"/>
              <a:t> </a:t>
            </a:r>
          </a:p>
          <a:p>
            <a:pPr marL="342900" lvl="0" indent="-342900">
              <a:buFont typeface="Wingdings" panose="05000000000000000000" pitchFamily="2" charset="2"/>
              <a:buChar char="§"/>
            </a:pPr>
            <a:r>
              <a:rPr lang="es-CO" dirty="0"/>
              <a:t>Se fomenta la creatividad, la solución de problemas y el cuestionamiento científico.</a:t>
            </a:r>
          </a:p>
          <a:p>
            <a:r>
              <a:rPr lang="es-CO" dirty="0"/>
              <a:t> </a:t>
            </a:r>
          </a:p>
          <a:p>
            <a:pPr marL="285750" lvl="0" indent="-285750">
              <a:buFont typeface="Wingdings" panose="05000000000000000000" pitchFamily="2" charset="2"/>
              <a:buChar char="§"/>
            </a:pPr>
            <a:r>
              <a:rPr lang="es-CO" dirty="0"/>
              <a:t>Se fomenta el trabajo en equipo de manera responsable. Cada miembro se hace responsable de una parte; con la intención de compartir sus saberes y apropiarse del saber de su compañero.</a:t>
            </a:r>
          </a:p>
          <a:p>
            <a:r>
              <a:rPr lang="es-CO" dirty="0"/>
              <a:t> </a:t>
            </a:r>
          </a:p>
          <a:p>
            <a:pPr marL="285750" indent="-285750">
              <a:buFont typeface="Wingdings" panose="05000000000000000000" pitchFamily="2" charset="2"/>
              <a:buChar char="§"/>
            </a:pPr>
            <a:r>
              <a:rPr lang="es-CO" dirty="0"/>
              <a:t>El valor del “fracaso” tiene otro sentido. </a:t>
            </a:r>
            <a:endParaRPr lang="es-CO" dirty="0"/>
          </a:p>
        </p:txBody>
      </p:sp>
    </p:spTree>
    <p:extLst>
      <p:ext uri="{BB962C8B-B14F-4D97-AF65-F5344CB8AC3E}">
        <p14:creationId xmlns:p14="http://schemas.microsoft.com/office/powerpoint/2010/main" val="843200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925286" y="1385731"/>
            <a:ext cx="6814457" cy="3970318"/>
          </a:xfrm>
          <a:prstGeom prst="rect">
            <a:avLst/>
          </a:prstGeom>
        </p:spPr>
        <p:txBody>
          <a:bodyPr wrap="square">
            <a:spAutoFit/>
          </a:bodyPr>
          <a:lstStyle/>
          <a:p>
            <a:pPr lvl="0"/>
            <a:r>
              <a:rPr lang="es-CO" b="1" dirty="0"/>
              <a:t>CONCLUSIÓN</a:t>
            </a:r>
            <a:endParaRPr lang="es-CO" dirty="0"/>
          </a:p>
          <a:p>
            <a:r>
              <a:rPr lang="es-CO" dirty="0"/>
              <a:t> </a:t>
            </a:r>
          </a:p>
          <a:p>
            <a:pPr algn="just"/>
            <a:r>
              <a:rPr lang="es-CO" dirty="0"/>
              <a:t>Desde la actividad docente en el aula, podemos motivar hacia la formación del ciudadano y del investigador. Podríamos decir que </a:t>
            </a:r>
            <a:r>
              <a:rPr lang="es-CO" b="1" dirty="0"/>
              <a:t>en este nivel</a:t>
            </a:r>
            <a:r>
              <a:rPr lang="es-CO" dirty="0"/>
              <a:t> de aprendizaje, la docencia y la formación en investigación están a la misma altura. El profesor puede usar su experiencia y las herramientas que el medio le ofrece para proyectar al educando hacia procesos más rigurosos, disciplinados y científicos.</a:t>
            </a:r>
          </a:p>
          <a:p>
            <a:r>
              <a:rPr lang="es-CO" dirty="0"/>
              <a:t> </a:t>
            </a:r>
          </a:p>
          <a:p>
            <a:r>
              <a:rPr lang="es-CO" dirty="0"/>
              <a:t>La feria de la Física es una gran excusa para acercarse al estudiante y trabajar fuera del aula. Es una alternativa que motiva al estudiante a explorar otras situaciones salidas de los micro currículos.  Aunque la feria es el título de la actividad y el foco de trabajo, lo que ayudará a formar a la comunidad es la interacción académica. </a:t>
            </a:r>
          </a:p>
        </p:txBody>
      </p:sp>
    </p:spTree>
    <p:extLst>
      <p:ext uri="{BB962C8B-B14F-4D97-AF65-F5344CB8AC3E}">
        <p14:creationId xmlns:p14="http://schemas.microsoft.com/office/powerpoint/2010/main" val="3723530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443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71450" y="5848350"/>
            <a:ext cx="5867400" cy="800219"/>
          </a:xfrm>
          <a:prstGeom prst="rect">
            <a:avLst/>
          </a:prstGeom>
          <a:noFill/>
        </p:spPr>
        <p:txBody>
          <a:bodyPr wrap="square" rtlCol="0">
            <a:spAutoFit/>
          </a:bodyPr>
          <a:lstStyle/>
          <a:p>
            <a:r>
              <a:rPr lang="es-CO" b="1" dirty="0">
                <a:solidFill>
                  <a:srgbClr val="76125E"/>
                </a:solidFill>
                <a:latin typeface="Century Gothic" panose="020B0502020202020204" pitchFamily="34" charset="0"/>
              </a:rPr>
              <a:t>Carlos Alberto Rodríguez Ortiz</a:t>
            </a:r>
          </a:p>
          <a:p>
            <a:r>
              <a:rPr lang="es-CO" sz="1400" b="1" dirty="0">
                <a:solidFill>
                  <a:srgbClr val="F48430"/>
                </a:solidFill>
                <a:latin typeface="Century Gothic" panose="020B0502020202020204" pitchFamily="34" charset="0"/>
              </a:rPr>
              <a:t>Departamento de Ciencias Básicas</a:t>
            </a:r>
          </a:p>
          <a:p>
            <a:r>
              <a:rPr lang="es-CO" sz="1400" b="1" dirty="0">
                <a:solidFill>
                  <a:srgbClr val="F48430"/>
                </a:solidFill>
                <a:latin typeface="Century Gothic" panose="020B0502020202020204" pitchFamily="34" charset="0"/>
              </a:rPr>
              <a:t>Jueves 22 de septiembre de 2016</a:t>
            </a:r>
            <a:endParaRPr lang="es-CO" sz="1400" dirty="0">
              <a:solidFill>
                <a:srgbClr val="F48430"/>
              </a:solidFill>
            </a:endParaRPr>
          </a:p>
        </p:txBody>
      </p:sp>
      <p:sp>
        <p:nvSpPr>
          <p:cNvPr id="4" name="CuadroTexto 3"/>
          <p:cNvSpPr txBox="1"/>
          <p:nvPr/>
        </p:nvSpPr>
        <p:spPr>
          <a:xfrm>
            <a:off x="1452563" y="2457361"/>
            <a:ext cx="6238875" cy="1200329"/>
          </a:xfrm>
          <a:prstGeom prst="rect">
            <a:avLst/>
          </a:prstGeom>
          <a:noFill/>
        </p:spPr>
        <p:txBody>
          <a:bodyPr wrap="square" rtlCol="0">
            <a:spAutoFit/>
          </a:bodyPr>
          <a:lstStyle/>
          <a:p>
            <a:pPr algn="ctr"/>
            <a:r>
              <a:rPr lang="es-CO" sz="2400" b="1" dirty="0">
                <a:solidFill>
                  <a:srgbClr val="27B2B9"/>
                </a:solidFill>
                <a:latin typeface="Century Gothic" panose="020B0502020202020204" pitchFamily="34" charset="0"/>
              </a:rPr>
              <a:t>LA FERIA DE LA FÍSICA: UNA OPORTUNIDAD PARA INTERVENIR LA DOCENCIA Y LA INVESTIGACIÓN</a:t>
            </a:r>
          </a:p>
        </p:txBody>
      </p:sp>
    </p:spTree>
    <p:extLst>
      <p:ext uri="{BB962C8B-B14F-4D97-AF65-F5344CB8AC3E}">
        <p14:creationId xmlns:p14="http://schemas.microsoft.com/office/powerpoint/2010/main" val="2462199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79443" y="1815548"/>
            <a:ext cx="6533322" cy="3970318"/>
          </a:xfrm>
          <a:prstGeom prst="rect">
            <a:avLst/>
          </a:prstGeom>
          <a:noFill/>
        </p:spPr>
        <p:txBody>
          <a:bodyPr wrap="square" rtlCol="0">
            <a:spAutoFit/>
          </a:bodyPr>
          <a:lstStyle/>
          <a:p>
            <a:pPr marL="285750" indent="-285750">
              <a:buClr>
                <a:srgbClr val="002060"/>
              </a:buClr>
              <a:buFont typeface="Wingdings" panose="05000000000000000000" pitchFamily="2" charset="2"/>
              <a:buChar char="q"/>
            </a:pPr>
            <a:r>
              <a:rPr lang="es-CO" dirty="0"/>
              <a:t>¿Qué es la feria de la física?</a:t>
            </a:r>
          </a:p>
          <a:p>
            <a:pPr marL="285750" indent="-285750">
              <a:buClr>
                <a:srgbClr val="002060"/>
              </a:buClr>
              <a:buFont typeface="Wingdings" panose="05000000000000000000" pitchFamily="2" charset="2"/>
              <a:buChar char="q"/>
            </a:pPr>
            <a:endParaRPr lang="es-CO" dirty="0"/>
          </a:p>
          <a:p>
            <a:pPr marL="285750" indent="-285750">
              <a:buClr>
                <a:srgbClr val="002060"/>
              </a:buClr>
              <a:buFont typeface="Wingdings" panose="05000000000000000000" pitchFamily="2" charset="2"/>
              <a:buChar char="q"/>
            </a:pPr>
            <a:r>
              <a:rPr lang="es-CO" dirty="0"/>
              <a:t>Estudiantes que llegan a la Universidad usan la tecnología y los docentes manejan las clases tradicionales.</a:t>
            </a:r>
          </a:p>
          <a:p>
            <a:pPr marL="285750" indent="-285750">
              <a:buClr>
                <a:srgbClr val="002060"/>
              </a:buClr>
              <a:buFont typeface="Wingdings" panose="05000000000000000000" pitchFamily="2" charset="2"/>
              <a:buChar char="q"/>
            </a:pPr>
            <a:endParaRPr lang="es-CO" dirty="0"/>
          </a:p>
          <a:p>
            <a:pPr marL="285750" indent="-285750">
              <a:buClr>
                <a:srgbClr val="002060"/>
              </a:buClr>
              <a:buFont typeface="Wingdings" panose="05000000000000000000" pitchFamily="2" charset="2"/>
              <a:buChar char="q"/>
            </a:pPr>
            <a:r>
              <a:rPr lang="es-CO" dirty="0"/>
              <a:t>Es un reto tener al estudiante concentrado, motivado y vencer las distracciones dentro y fuera del aula.</a:t>
            </a:r>
          </a:p>
          <a:p>
            <a:pPr marL="285750" indent="-285750">
              <a:buClr>
                <a:srgbClr val="002060"/>
              </a:buClr>
              <a:buFont typeface="Wingdings" panose="05000000000000000000" pitchFamily="2" charset="2"/>
              <a:buChar char="q"/>
            </a:pPr>
            <a:endParaRPr lang="es-CO" dirty="0"/>
          </a:p>
          <a:p>
            <a:pPr marL="285750" indent="-285750">
              <a:buClr>
                <a:srgbClr val="002060"/>
              </a:buClr>
              <a:buFont typeface="Wingdings" panose="05000000000000000000" pitchFamily="2" charset="2"/>
              <a:buChar char="q"/>
            </a:pPr>
            <a:r>
              <a:rPr lang="es-CO" dirty="0"/>
              <a:t>¿Quieren realmente los estudiantes formarse? La educación, </a:t>
            </a:r>
            <a:r>
              <a:rPr lang="es-CO" dirty="0" smtClean="0"/>
              <a:t>¿es una meta </a:t>
            </a:r>
            <a:r>
              <a:rPr lang="es-CO" dirty="0"/>
              <a:t>de todos?</a:t>
            </a:r>
          </a:p>
          <a:p>
            <a:pPr marL="285750" indent="-285750">
              <a:buClr>
                <a:srgbClr val="002060"/>
              </a:buClr>
              <a:buFont typeface="Wingdings" panose="05000000000000000000" pitchFamily="2" charset="2"/>
              <a:buChar char="q"/>
            </a:pPr>
            <a:endParaRPr lang="es-CO" dirty="0"/>
          </a:p>
          <a:p>
            <a:pPr marL="285750" indent="-285750">
              <a:buClr>
                <a:srgbClr val="002060"/>
              </a:buClr>
              <a:buFont typeface="Wingdings" panose="05000000000000000000" pitchFamily="2" charset="2"/>
              <a:buChar char="q"/>
            </a:pPr>
            <a:r>
              <a:rPr lang="es-CO" dirty="0"/>
              <a:t>¿Quieren los ingenieros estudiar ciencia?</a:t>
            </a:r>
          </a:p>
          <a:p>
            <a:pPr marL="285750" indent="-285750">
              <a:buClr>
                <a:srgbClr val="002060"/>
              </a:buClr>
              <a:buFont typeface="Wingdings" panose="05000000000000000000" pitchFamily="2" charset="2"/>
              <a:buChar char="q"/>
            </a:pPr>
            <a:endParaRPr lang="es-CO" dirty="0"/>
          </a:p>
          <a:p>
            <a:pPr marL="285750" indent="-285750">
              <a:buClr>
                <a:srgbClr val="002060"/>
              </a:buClr>
              <a:buFont typeface="Wingdings" panose="05000000000000000000" pitchFamily="2" charset="2"/>
              <a:buChar char="q"/>
            </a:pPr>
            <a:endParaRPr lang="es-CO" dirty="0"/>
          </a:p>
        </p:txBody>
      </p:sp>
    </p:spTree>
    <p:extLst>
      <p:ext uri="{BB962C8B-B14F-4D97-AF65-F5344CB8AC3E}">
        <p14:creationId xmlns:p14="http://schemas.microsoft.com/office/powerpoint/2010/main" val="1356008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27314" y="1110343"/>
            <a:ext cx="7119257" cy="4524315"/>
          </a:xfrm>
          <a:prstGeom prst="rect">
            <a:avLst/>
          </a:prstGeom>
          <a:noFill/>
        </p:spPr>
        <p:txBody>
          <a:bodyPr wrap="square" rtlCol="0">
            <a:spAutoFit/>
          </a:bodyPr>
          <a:lstStyle/>
          <a:p>
            <a:pPr lvl="0"/>
            <a:r>
              <a:rPr lang="es-CO" b="1" dirty="0"/>
              <a:t>LA PREGUNTA COMO HERRAMIENTA PARA EL DESCUBRIMIENTO</a:t>
            </a:r>
            <a:endParaRPr lang="es-CO" dirty="0"/>
          </a:p>
          <a:p>
            <a:endParaRPr lang="es-CO" dirty="0" smtClean="0"/>
          </a:p>
          <a:p>
            <a:r>
              <a:rPr lang="es-CO" dirty="0"/>
              <a:t>Surgen interrogantes al grupo de </a:t>
            </a:r>
            <a:r>
              <a:rPr lang="es-CO" dirty="0" smtClean="0"/>
              <a:t>profesores:</a:t>
            </a:r>
            <a:endParaRPr lang="es-CO" dirty="0"/>
          </a:p>
          <a:p>
            <a:r>
              <a:rPr lang="es-CO" dirty="0"/>
              <a:t> </a:t>
            </a:r>
          </a:p>
          <a:p>
            <a:pPr marL="285750" lvl="0" indent="-285750">
              <a:buFont typeface="Wingdings" panose="05000000000000000000" pitchFamily="2" charset="2"/>
              <a:buChar char="Ø"/>
            </a:pPr>
            <a:r>
              <a:rPr lang="es-CO" dirty="0"/>
              <a:t>¿Cómo hacemos para que estos estudiantes aprendan más? ¿para que aprendan mejor</a:t>
            </a:r>
            <a:r>
              <a:rPr lang="es-CO" dirty="0" smtClean="0"/>
              <a:t>?</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a:t>¿Cuál será el mecanismo que nos permite integrar la experimentación con los modelos teóricos</a:t>
            </a:r>
            <a:r>
              <a:rPr lang="es-CO" dirty="0" smtClean="0"/>
              <a:t>?</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¿Qué se </a:t>
            </a:r>
            <a:r>
              <a:rPr lang="es-CO" dirty="0"/>
              <a:t>debe realizar para ganar el interés por las prácticas</a:t>
            </a:r>
            <a:r>
              <a:rPr lang="es-CO" dirty="0" smtClean="0"/>
              <a:t>?</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a:t>No podemos eliminar prácticas de laboratorio, estas son estándares ¿cómo hacerlas mejor? ¿podríamos agregar más prácticas en el mismo tiempo?</a:t>
            </a:r>
          </a:p>
          <a:p>
            <a:endParaRPr lang="es-CO" dirty="0"/>
          </a:p>
        </p:txBody>
      </p:sp>
    </p:spTree>
    <p:extLst>
      <p:ext uri="{BB962C8B-B14F-4D97-AF65-F5344CB8AC3E}">
        <p14:creationId xmlns:p14="http://schemas.microsoft.com/office/powerpoint/2010/main" val="2297081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055914" y="1688850"/>
            <a:ext cx="7010400" cy="3139321"/>
          </a:xfrm>
          <a:prstGeom prst="rect">
            <a:avLst/>
          </a:prstGeom>
        </p:spPr>
        <p:txBody>
          <a:bodyPr wrap="square">
            <a:spAutoFit/>
          </a:bodyPr>
          <a:lstStyle/>
          <a:p>
            <a:pPr lvl="0" algn="just"/>
            <a:r>
              <a:rPr lang="es-CO" dirty="0"/>
              <a:t>Requerimos que el estudiante aprenda a tomar decisiones, que sea más autónomo y que se responsabilice de su proceso de formación. Que no busque los culpables en el </a:t>
            </a:r>
            <a:r>
              <a:rPr lang="es-CO" dirty="0" smtClean="0"/>
              <a:t>exterior. </a:t>
            </a:r>
          </a:p>
          <a:p>
            <a:pPr lvl="0" algn="just"/>
            <a:r>
              <a:rPr lang="es-CO" dirty="0" smtClean="0"/>
              <a:t>¿</a:t>
            </a:r>
            <a:r>
              <a:rPr lang="es-CO" dirty="0"/>
              <a:t>si colocamos retos experimentales </a:t>
            </a:r>
            <a:r>
              <a:rPr lang="es-CO" dirty="0" smtClean="0"/>
              <a:t>funcionará?</a:t>
            </a:r>
          </a:p>
          <a:p>
            <a:pPr lvl="0" algn="just"/>
            <a:endParaRPr lang="es-CO" dirty="0"/>
          </a:p>
          <a:p>
            <a:pPr algn="just"/>
            <a:r>
              <a:rPr lang="es-CO" b="1" dirty="0"/>
              <a:t>“nadie educa a nadie, nadie se educa solo, los hombres (y las mujeres) se educan entre si teniendo al mundo como mediador</a:t>
            </a:r>
            <a:r>
              <a:rPr lang="es-CO" b="1" dirty="0" smtClean="0"/>
              <a:t>”</a:t>
            </a:r>
            <a:r>
              <a:rPr lang="es-CO" dirty="0" smtClean="0"/>
              <a:t>. </a:t>
            </a:r>
            <a:r>
              <a:rPr lang="es-CO" dirty="0"/>
              <a:t>Paulo </a:t>
            </a:r>
            <a:r>
              <a:rPr lang="es-CO" dirty="0" smtClean="0"/>
              <a:t>Freire</a:t>
            </a:r>
          </a:p>
          <a:p>
            <a:pPr algn="just"/>
            <a:endParaRPr lang="es-CO" dirty="0"/>
          </a:p>
          <a:p>
            <a:pPr algn="just"/>
            <a:r>
              <a:rPr lang="es-CO" dirty="0" smtClean="0"/>
              <a:t>La pregunta está en la docencia, la investigación y la formación de ciudadanos.</a:t>
            </a:r>
            <a:endParaRPr lang="es-CO" dirty="0"/>
          </a:p>
          <a:p>
            <a:pPr lvl="0" algn="just"/>
            <a:endParaRPr lang="es-CO" dirty="0"/>
          </a:p>
        </p:txBody>
      </p:sp>
    </p:spTree>
    <p:extLst>
      <p:ext uri="{BB962C8B-B14F-4D97-AF65-F5344CB8AC3E}">
        <p14:creationId xmlns:p14="http://schemas.microsoft.com/office/powerpoint/2010/main" val="309770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306285" y="1293789"/>
            <a:ext cx="6226629" cy="4801314"/>
          </a:xfrm>
          <a:prstGeom prst="rect">
            <a:avLst/>
          </a:prstGeom>
        </p:spPr>
        <p:txBody>
          <a:bodyPr wrap="square">
            <a:spAutoFit/>
          </a:bodyPr>
          <a:lstStyle/>
          <a:p>
            <a:pPr algn="ctr"/>
            <a:r>
              <a:rPr lang="es-CO" b="1" dirty="0"/>
              <a:t>Preguntas detonadoras de la curiosidad científica </a:t>
            </a:r>
            <a:r>
              <a:rPr lang="es-CO" dirty="0"/>
              <a:t>  (ACAC)</a:t>
            </a:r>
          </a:p>
          <a:p>
            <a:r>
              <a:rPr lang="es-CO" dirty="0"/>
              <a:t> </a:t>
            </a:r>
          </a:p>
          <a:p>
            <a:pPr marL="285750" lvl="0" indent="-285750">
              <a:buFont typeface="Wingdings" panose="05000000000000000000" pitchFamily="2" charset="2"/>
              <a:buChar char="q"/>
            </a:pPr>
            <a:r>
              <a:rPr lang="es-CO" dirty="0"/>
              <a:t>¿Porque el cielo es azul?</a:t>
            </a:r>
          </a:p>
          <a:p>
            <a:pPr marL="285750" lvl="0" indent="-285750">
              <a:buFont typeface="Wingdings" panose="05000000000000000000" pitchFamily="2" charset="2"/>
              <a:buChar char="q"/>
            </a:pPr>
            <a:r>
              <a:rPr lang="es-CO" dirty="0"/>
              <a:t>¿Porque el agua de los ríos siempre va hacia abajo?</a:t>
            </a:r>
          </a:p>
          <a:p>
            <a:pPr marL="285750" lvl="0" indent="-285750">
              <a:buFont typeface="Wingdings" panose="05000000000000000000" pitchFamily="2" charset="2"/>
              <a:buChar char="q"/>
            </a:pPr>
            <a:r>
              <a:rPr lang="es-CO" dirty="0"/>
              <a:t>¿Porque no se pueden colocar elementos metálicos en micro ondas?</a:t>
            </a:r>
          </a:p>
          <a:p>
            <a:pPr marL="285750" lvl="0" indent="-285750">
              <a:buFont typeface="Wingdings" panose="05000000000000000000" pitchFamily="2" charset="2"/>
              <a:buChar char="q"/>
            </a:pPr>
            <a:r>
              <a:rPr lang="es-CO" dirty="0"/>
              <a:t>¿Qué es un espejo de primera superficie? y segunda superficie?</a:t>
            </a:r>
          </a:p>
          <a:p>
            <a:pPr marL="285750" lvl="0" indent="-285750">
              <a:buFont typeface="Wingdings" panose="05000000000000000000" pitchFamily="2" charset="2"/>
              <a:buChar char="q"/>
            </a:pPr>
            <a:r>
              <a:rPr lang="es-CO" dirty="0"/>
              <a:t>¿Porque los cubos de hielo se quedan pegados de tu lengua?</a:t>
            </a:r>
          </a:p>
          <a:p>
            <a:pPr marL="285750" lvl="0" indent="-285750">
              <a:buFont typeface="Wingdings" panose="05000000000000000000" pitchFamily="2" charset="2"/>
              <a:buChar char="q"/>
            </a:pPr>
            <a:r>
              <a:rPr lang="es-CO" dirty="0"/>
              <a:t>En el plato de sopa, “tome por los bordes del plato” ¿porque se enfrían más rápido los bordes del plato?</a:t>
            </a:r>
          </a:p>
          <a:p>
            <a:pPr marL="285750" lvl="0" indent="-285750">
              <a:buFont typeface="Wingdings" panose="05000000000000000000" pitchFamily="2" charset="2"/>
              <a:buChar char="q"/>
            </a:pPr>
            <a:r>
              <a:rPr lang="es-CO" dirty="0"/>
              <a:t>¿Porque se escuchan chasquidos al agregar hielo a una bebida?</a:t>
            </a:r>
          </a:p>
          <a:p>
            <a:pPr marL="285750" lvl="0" indent="-285750">
              <a:buFont typeface="Wingdings" panose="05000000000000000000" pitchFamily="2" charset="2"/>
              <a:buChar char="q"/>
            </a:pPr>
            <a:r>
              <a:rPr lang="es-CO" dirty="0"/>
              <a:t>En las noches se pueden ver que las luces de la ciudad “parpadean” ¿como se explica esto?</a:t>
            </a:r>
          </a:p>
          <a:p>
            <a:pPr marL="285750" lvl="0" indent="-285750">
              <a:buFont typeface="Wingdings" panose="05000000000000000000" pitchFamily="2" charset="2"/>
              <a:buChar char="q"/>
            </a:pPr>
            <a:r>
              <a:rPr lang="es-CO" dirty="0"/>
              <a:t>¿Cómo se forma el arco iris? ¿este puede ser cuadrado como un arco de futbol?</a:t>
            </a:r>
            <a:endParaRPr lang="es-CO" dirty="0"/>
          </a:p>
        </p:txBody>
      </p:sp>
    </p:spTree>
    <p:extLst>
      <p:ext uri="{BB962C8B-B14F-4D97-AF65-F5344CB8AC3E}">
        <p14:creationId xmlns:p14="http://schemas.microsoft.com/office/powerpoint/2010/main" val="2123486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912470985"/>
              </p:ext>
            </p:extLst>
          </p:nvPr>
        </p:nvGraphicFramePr>
        <p:xfrm>
          <a:off x="1012372" y="1741716"/>
          <a:ext cx="6770188" cy="3935978"/>
        </p:xfrm>
        <a:graphic>
          <a:graphicData uri="http://schemas.openxmlformats.org/drawingml/2006/table">
            <a:tbl>
              <a:tblPr firstRow="1" firstCol="1" bandRow="1">
                <a:tableStyleId>{5C22544A-7EE6-4342-B048-85BDC9FD1C3A}</a:tableStyleId>
              </a:tblPr>
              <a:tblGrid>
                <a:gridCol w="1692547"/>
                <a:gridCol w="1692547"/>
                <a:gridCol w="1692547"/>
                <a:gridCol w="1692547"/>
              </a:tblGrid>
              <a:tr h="178908">
                <a:tc>
                  <a:txBody>
                    <a:bodyPr/>
                    <a:lstStyle/>
                    <a:p>
                      <a:pPr algn="ctr">
                        <a:spcAft>
                          <a:spcPts val="0"/>
                        </a:spcAft>
                      </a:pPr>
                      <a:r>
                        <a:rPr lang="es-CO" sz="1000" u="sng" dirty="0">
                          <a:effectLst/>
                        </a:rPr>
                        <a:t>ETAPA I</a:t>
                      </a:r>
                      <a:endParaRPr lang="es-CO" sz="1200" dirty="0">
                        <a:solidFill>
                          <a:srgbClr val="00000A"/>
                        </a:solidFill>
                        <a:effectLst/>
                        <a:latin typeface="Liberation Serif"/>
                        <a:ea typeface="Noto Sans CJK SC Regular"/>
                        <a:cs typeface="FreeSans"/>
                      </a:endParaRPr>
                    </a:p>
                  </a:txBody>
                  <a:tcPr marL="68580" marR="68580" marT="0" marB="0" anchor="ctr"/>
                </a:tc>
                <a:tc>
                  <a:txBody>
                    <a:bodyPr/>
                    <a:lstStyle/>
                    <a:p>
                      <a:pPr algn="ctr">
                        <a:spcAft>
                          <a:spcPts val="0"/>
                        </a:spcAft>
                      </a:pPr>
                      <a:r>
                        <a:rPr lang="es-CO" sz="1000" u="sng">
                          <a:effectLst/>
                        </a:rPr>
                        <a:t>ETAPA II</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ctr">
                        <a:spcAft>
                          <a:spcPts val="0"/>
                        </a:spcAft>
                      </a:pPr>
                      <a:r>
                        <a:rPr lang="es-CO" sz="1000" u="sng">
                          <a:effectLst/>
                        </a:rPr>
                        <a:t>ETAPA II</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ctr">
                        <a:spcAft>
                          <a:spcPts val="0"/>
                        </a:spcAft>
                      </a:pPr>
                      <a:r>
                        <a:rPr lang="es-CO" sz="1000" u="sng">
                          <a:effectLst/>
                        </a:rPr>
                        <a:t>ETAPA IV</a:t>
                      </a:r>
                      <a:endParaRPr lang="es-CO" sz="1200">
                        <a:solidFill>
                          <a:srgbClr val="00000A"/>
                        </a:solidFill>
                        <a:effectLst/>
                        <a:latin typeface="Liberation Serif"/>
                        <a:ea typeface="Noto Sans CJK SC Regular"/>
                        <a:cs typeface="FreeSans"/>
                      </a:endParaRPr>
                    </a:p>
                  </a:txBody>
                  <a:tcPr marL="68580" marR="68580" marT="0" marB="0" anchor="ctr"/>
                </a:tc>
              </a:tr>
              <a:tr h="357816">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¿Qué es la aerodinámica?</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¿Por qué hay aviones de combate invisibles al radar?</a:t>
                      </a:r>
                      <a:endParaRPr lang="es-CO" sz="1200">
                        <a:solidFill>
                          <a:srgbClr val="00000A"/>
                        </a:solidFill>
                        <a:effectLst/>
                        <a:latin typeface="Liberation Serif"/>
                        <a:ea typeface="Noto Sans CJK SC Regular"/>
                        <a:cs typeface="FreeSans"/>
                      </a:endParaRPr>
                    </a:p>
                  </a:txBody>
                  <a:tcPr marL="68580" marR="68580" marT="0" marB="0" anchor="ctr"/>
                </a:tc>
              </a:tr>
              <a:tr h="357816">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¿Cómo afecta el material del que se fabrica?</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r>
              <a:tr h="357816">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¿Cuáles son los tipos de alas?</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¿Cuándo se fabrican los primeros modelos?</a:t>
                      </a:r>
                      <a:endParaRPr lang="es-CO" sz="1200">
                        <a:solidFill>
                          <a:srgbClr val="00000A"/>
                        </a:solidFill>
                        <a:effectLst/>
                        <a:latin typeface="Liberation Serif"/>
                        <a:ea typeface="Noto Sans CJK SC Regular"/>
                        <a:cs typeface="FreeSans"/>
                      </a:endParaRPr>
                    </a:p>
                  </a:txBody>
                  <a:tcPr marL="68580" marR="68580" marT="0" marB="0" anchor="ctr"/>
                </a:tc>
              </a:tr>
              <a:tr h="357816">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¿Qué es la presión?</a:t>
                      </a:r>
                      <a:endParaRPr lang="es-CO" sz="1200">
                        <a:effectLst/>
                      </a:endParaRPr>
                    </a:p>
                    <a:p>
                      <a:pPr algn="just">
                        <a:spcAft>
                          <a:spcPts val="0"/>
                        </a:spcAft>
                      </a:pPr>
                      <a:r>
                        <a:rPr lang="es-CO" sz="1000">
                          <a:effectLst/>
                        </a:rPr>
                        <a:t>¿Cómo se define?</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r>
              <a:tr h="357816">
                <a:tc>
                  <a:txBody>
                    <a:bodyPr/>
                    <a:lstStyle/>
                    <a:p>
                      <a:pPr marL="457200" algn="just">
                        <a:spcAft>
                          <a:spcPts val="0"/>
                        </a:spcAft>
                      </a:pPr>
                      <a:r>
                        <a:rPr lang="es-CO" sz="1000">
                          <a:effectLst/>
                        </a:rPr>
                        <a:t>¿Por qué vuelan los aviones?</a:t>
                      </a:r>
                      <a:endParaRPr lang="es-CO" sz="1200">
                        <a:solidFill>
                          <a:srgbClr val="00000A"/>
                        </a:solidFill>
                        <a:effectLst/>
                        <a:latin typeface="Liberation Serif"/>
                        <a:ea typeface="Noto Sans CJK SC Regular"/>
                        <a:cs typeface="Mangal"/>
                      </a:endParaRPr>
                    </a:p>
                  </a:txBody>
                  <a:tcPr marL="68580" marR="68580" marT="0" marB="0" anchor="ctr"/>
                </a:tc>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¿Cuáles son los mandos de un avión?</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¿Cuándo fue el momento histórico de la aviación?</a:t>
                      </a:r>
                      <a:endParaRPr lang="es-CO" sz="1200">
                        <a:solidFill>
                          <a:srgbClr val="00000A"/>
                        </a:solidFill>
                        <a:effectLst/>
                        <a:latin typeface="Liberation Serif"/>
                        <a:ea typeface="Noto Sans CJK SC Regular"/>
                        <a:cs typeface="FreeSans"/>
                      </a:endParaRPr>
                    </a:p>
                  </a:txBody>
                  <a:tcPr marL="68580" marR="68580" marT="0" marB="0" anchor="ctr"/>
                </a:tc>
              </a:tr>
              <a:tr h="357816">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¿Cuáles son las fuerzas presentes en el sistema?</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r>
              <a:tr h="536725">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¿Qué tanto afecta la gravedad y la fricción al sistema?</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¿Cuáles son las condiciones para seleccionar el combustible?</a:t>
                      </a:r>
                      <a:endParaRPr lang="es-CO" sz="1200">
                        <a:solidFill>
                          <a:srgbClr val="00000A"/>
                        </a:solidFill>
                        <a:effectLst/>
                        <a:latin typeface="Liberation Serif"/>
                        <a:ea typeface="Noto Sans CJK SC Regular"/>
                        <a:cs typeface="FreeSans"/>
                      </a:endParaRPr>
                    </a:p>
                  </a:txBody>
                  <a:tcPr marL="68580" marR="68580" marT="0" marB="0" anchor="ctr"/>
                </a:tc>
              </a:tr>
              <a:tr h="357816">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¿Qué es una fuerza de sustentación?</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 </a:t>
                      </a:r>
                      <a:endParaRPr lang="es-CO" sz="1200">
                        <a:solidFill>
                          <a:srgbClr val="00000A"/>
                        </a:solidFill>
                        <a:effectLst/>
                        <a:latin typeface="Liberation Serif"/>
                        <a:ea typeface="Noto Sans CJK SC Regular"/>
                        <a:cs typeface="FreeSans"/>
                      </a:endParaRPr>
                    </a:p>
                  </a:txBody>
                  <a:tcPr marL="68580" marR="68580" marT="0" marB="0" anchor="ctr"/>
                </a:tc>
              </a:tr>
              <a:tr h="715633">
                <a:tc>
                  <a:txBody>
                    <a:bodyPr/>
                    <a:lstStyle/>
                    <a:p>
                      <a:pPr algn="just">
                        <a:spcAft>
                          <a:spcPts val="0"/>
                        </a:spcAft>
                      </a:pPr>
                      <a:r>
                        <a:rPr lang="es-CO" sz="1000" dirty="0">
                          <a:effectLst/>
                        </a:rPr>
                        <a:t> </a:t>
                      </a:r>
                      <a:endParaRPr lang="es-CO" sz="1200" dirty="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dirty="0">
                          <a:effectLst/>
                        </a:rPr>
                        <a:t> </a:t>
                      </a:r>
                      <a:endParaRPr lang="es-CO" sz="1200" dirty="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a:effectLst/>
                        </a:rPr>
                        <a:t>¿Cuáles parámetros siguen las turbinas?</a:t>
                      </a:r>
                      <a:endParaRPr lang="es-CO" sz="1200">
                        <a:solidFill>
                          <a:srgbClr val="00000A"/>
                        </a:solidFill>
                        <a:effectLst/>
                        <a:latin typeface="Liberation Serif"/>
                        <a:ea typeface="Noto Sans CJK SC Regular"/>
                        <a:cs typeface="FreeSans"/>
                      </a:endParaRPr>
                    </a:p>
                  </a:txBody>
                  <a:tcPr marL="68580" marR="68580" marT="0" marB="0" anchor="ctr"/>
                </a:tc>
                <a:tc>
                  <a:txBody>
                    <a:bodyPr/>
                    <a:lstStyle/>
                    <a:p>
                      <a:pPr algn="just">
                        <a:spcAft>
                          <a:spcPts val="0"/>
                        </a:spcAft>
                      </a:pPr>
                      <a:r>
                        <a:rPr lang="es-CO" sz="1000" dirty="0">
                          <a:effectLst/>
                        </a:rPr>
                        <a:t>¿Un avión en movimiento es un ejemplo de fuerza variable? ¿Cómo se modela el asunto?</a:t>
                      </a:r>
                      <a:endParaRPr lang="es-CO" sz="1200" dirty="0">
                        <a:solidFill>
                          <a:srgbClr val="00000A"/>
                        </a:solidFill>
                        <a:effectLst/>
                        <a:latin typeface="Liberation Serif"/>
                        <a:ea typeface="Noto Sans CJK SC Regular"/>
                        <a:cs typeface="FreeSans"/>
                      </a:endParaRPr>
                    </a:p>
                  </a:txBody>
                  <a:tcPr marL="68580" marR="68580" marT="0" marB="0" anchor="ctr"/>
                </a:tc>
              </a:tr>
            </a:tbl>
          </a:graphicData>
        </a:graphic>
      </p:graphicFrame>
    </p:spTree>
    <p:extLst>
      <p:ext uri="{BB962C8B-B14F-4D97-AF65-F5344CB8AC3E}">
        <p14:creationId xmlns:p14="http://schemas.microsoft.com/office/powerpoint/2010/main" val="2316895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447800" y="1365800"/>
            <a:ext cx="6161314" cy="3693319"/>
          </a:xfrm>
          <a:prstGeom prst="rect">
            <a:avLst/>
          </a:prstGeom>
        </p:spPr>
        <p:txBody>
          <a:bodyPr wrap="square">
            <a:spAutoFit/>
          </a:bodyPr>
          <a:lstStyle/>
          <a:p>
            <a:pPr marL="285750" lvl="0" indent="-285750">
              <a:buFont typeface="Wingdings" panose="05000000000000000000" pitchFamily="2" charset="2"/>
              <a:buChar char="v"/>
            </a:pPr>
            <a:r>
              <a:rPr lang="es-CO" dirty="0"/>
              <a:t>La pregunta usada para para contrastar y corregir.</a:t>
            </a:r>
          </a:p>
          <a:p>
            <a:r>
              <a:rPr lang="es-CO" dirty="0"/>
              <a:t>¿Cuál es la velocidad en el punto más  alto de la trayectoria?</a:t>
            </a:r>
          </a:p>
          <a:p>
            <a:r>
              <a:rPr lang="es-CO" dirty="0"/>
              <a:t>¿Cuál es la rapidez en el punto más alto de la trayectoria?</a:t>
            </a:r>
          </a:p>
          <a:p>
            <a:r>
              <a:rPr lang="es-CO" dirty="0"/>
              <a:t> </a:t>
            </a:r>
          </a:p>
          <a:p>
            <a:pPr marL="285750" lvl="0" indent="-285750">
              <a:buFont typeface="Wingdings" panose="05000000000000000000" pitchFamily="2" charset="2"/>
              <a:buChar char="v"/>
            </a:pPr>
            <a:r>
              <a:rPr lang="es-CO" dirty="0"/>
              <a:t>Para dar claridad se usan preguntas de manera sinónima</a:t>
            </a:r>
          </a:p>
          <a:p>
            <a:r>
              <a:rPr lang="es-CO" dirty="0" smtClean="0"/>
              <a:t>(En </a:t>
            </a:r>
            <a:r>
              <a:rPr lang="es-CO" dirty="0"/>
              <a:t>la descripción del </a:t>
            </a:r>
            <a:r>
              <a:rPr lang="es-CO" dirty="0" smtClean="0"/>
              <a:t>movimiento)</a:t>
            </a:r>
            <a:endParaRPr lang="es-CO" dirty="0"/>
          </a:p>
          <a:p>
            <a:r>
              <a:rPr lang="es-CO" dirty="0"/>
              <a:t>¿Desde dónde se observa en fenómeno?</a:t>
            </a:r>
          </a:p>
          <a:p>
            <a:r>
              <a:rPr lang="es-CO" dirty="0"/>
              <a:t>¿Dónde estará el sistema de referencia?</a:t>
            </a:r>
          </a:p>
          <a:p>
            <a:r>
              <a:rPr lang="es-CO" dirty="0"/>
              <a:t>¿Dónde se colocará el sistema de referencia?</a:t>
            </a:r>
          </a:p>
          <a:p>
            <a:r>
              <a:rPr lang="es-CO" dirty="0"/>
              <a:t> </a:t>
            </a:r>
          </a:p>
          <a:p>
            <a:pPr marL="285750" lvl="0" indent="-285750">
              <a:buFont typeface="Wingdings" panose="05000000000000000000" pitchFamily="2" charset="2"/>
              <a:buChar char="v"/>
            </a:pPr>
            <a:r>
              <a:rPr lang="es-CO" dirty="0"/>
              <a:t>Permite asociar conceptos</a:t>
            </a:r>
          </a:p>
          <a:p>
            <a:r>
              <a:rPr lang="es-CO" dirty="0"/>
              <a:t>¿Dónde se colocará el sistema de referencia?</a:t>
            </a:r>
          </a:p>
          <a:p>
            <a:r>
              <a:rPr lang="es-CO" dirty="0"/>
              <a:t>¿Cómo se colocará el sistema de referencia</a:t>
            </a:r>
            <a:endParaRPr lang="es-CO" dirty="0"/>
          </a:p>
        </p:txBody>
      </p:sp>
    </p:spTree>
    <p:extLst>
      <p:ext uri="{BB962C8B-B14F-4D97-AF65-F5344CB8AC3E}">
        <p14:creationId xmlns:p14="http://schemas.microsoft.com/office/powerpoint/2010/main" val="1963597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643743" y="1222606"/>
            <a:ext cx="6368141" cy="2585323"/>
          </a:xfrm>
          <a:prstGeom prst="rect">
            <a:avLst/>
          </a:prstGeom>
        </p:spPr>
        <p:txBody>
          <a:bodyPr wrap="square">
            <a:spAutoFit/>
          </a:bodyPr>
          <a:lstStyle/>
          <a:p>
            <a:pPr lvl="0"/>
            <a:r>
              <a:rPr lang="es-CO" b="1" dirty="0"/>
              <a:t>LA FERIA DE LA FÍSICA ES LA SUMA DE </a:t>
            </a:r>
            <a:r>
              <a:rPr lang="es-CO" b="1" dirty="0" smtClean="0"/>
              <a:t>TODAS LAS ACCIONES</a:t>
            </a:r>
          </a:p>
          <a:p>
            <a:pPr lvl="0"/>
            <a:endParaRPr lang="es-CO" b="1" dirty="0"/>
          </a:p>
          <a:p>
            <a:r>
              <a:rPr lang="es-CO" dirty="0" smtClean="0"/>
              <a:t>a. Convocatoria</a:t>
            </a:r>
            <a:endParaRPr lang="es-CO" dirty="0"/>
          </a:p>
          <a:p>
            <a:r>
              <a:rPr lang="es-CO" dirty="0" smtClean="0"/>
              <a:t>b. Inscripción</a:t>
            </a:r>
            <a:endParaRPr lang="es-CO" dirty="0"/>
          </a:p>
          <a:p>
            <a:r>
              <a:rPr lang="es-CO" dirty="0" smtClean="0"/>
              <a:t>c. Selección </a:t>
            </a:r>
            <a:r>
              <a:rPr lang="es-CO" dirty="0"/>
              <a:t>de los proyectos</a:t>
            </a:r>
          </a:p>
          <a:p>
            <a:r>
              <a:rPr lang="es-CO" dirty="0" smtClean="0"/>
              <a:t>d. Publicación </a:t>
            </a:r>
            <a:r>
              <a:rPr lang="es-CO" dirty="0"/>
              <a:t>de proyectos aceptados</a:t>
            </a:r>
          </a:p>
          <a:p>
            <a:r>
              <a:rPr lang="es-CO" dirty="0" smtClean="0"/>
              <a:t>e. Asesoría</a:t>
            </a:r>
            <a:endParaRPr lang="es-CO" dirty="0"/>
          </a:p>
          <a:p>
            <a:r>
              <a:rPr lang="es-CO" dirty="0" smtClean="0"/>
              <a:t>f. Presentación </a:t>
            </a:r>
            <a:r>
              <a:rPr lang="es-CO" dirty="0"/>
              <a:t>de los proyectos</a:t>
            </a:r>
          </a:p>
          <a:p>
            <a:pPr lvl="0"/>
            <a:endParaRPr lang="es-CO" dirty="0"/>
          </a:p>
        </p:txBody>
      </p:sp>
      <p:pic>
        <p:nvPicPr>
          <p:cNvPr id="4097" name="Image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85" y="3907978"/>
            <a:ext cx="5610225" cy="1847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18347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TotalTime>
  <Words>513</Words>
  <Application>Microsoft Office PowerPoint</Application>
  <PresentationFormat>Presentación en pantalla (4:3)</PresentationFormat>
  <Paragraphs>128</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Cristina Giraldo Arias</dc:creator>
  <cp:lastModifiedBy>Carlos Alberto Rodriguez Ortiz</cp:lastModifiedBy>
  <cp:revision>21</cp:revision>
  <dcterms:created xsi:type="dcterms:W3CDTF">2016-09-09T13:50:42Z</dcterms:created>
  <dcterms:modified xsi:type="dcterms:W3CDTF">2016-09-22T13:11:02Z</dcterms:modified>
</cp:coreProperties>
</file>