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3" r:id="rId4"/>
    <p:sldId id="285" r:id="rId5"/>
    <p:sldId id="286" r:id="rId6"/>
    <p:sldId id="265" r:id="rId7"/>
    <p:sldId id="266" r:id="rId8"/>
    <p:sldId id="276" r:id="rId9"/>
    <p:sldId id="267" r:id="rId10"/>
    <p:sldId id="287" r:id="rId11"/>
    <p:sldId id="268" r:id="rId12"/>
    <p:sldId id="288" r:id="rId13"/>
    <p:sldId id="269" r:id="rId14"/>
    <p:sldId id="278" r:id="rId15"/>
    <p:sldId id="279" r:id="rId16"/>
    <p:sldId id="280" r:id="rId17"/>
    <p:sldId id="282" r:id="rId18"/>
    <p:sldId id="283" r:id="rId19"/>
    <p:sldId id="281" r:id="rId20"/>
    <p:sldId id="270" r:id="rId21"/>
    <p:sldId id="271" r:id="rId22"/>
    <p:sldId id="272" r:id="rId23"/>
    <p:sldId id="274" r:id="rId24"/>
    <p:sldId id="275" r:id="rId25"/>
    <p:sldId id="258" r:id="rId2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430"/>
    <a:srgbClr val="27B2B9"/>
    <a:srgbClr val="76125E"/>
    <a:srgbClr val="D42390"/>
    <a:srgbClr val="F5BC27"/>
    <a:srgbClr val="7C1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-7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6F7D2-9797-4DAA-B839-5CB247F8C313}" type="doc">
      <dgm:prSet loTypeId="urn:microsoft.com/office/officeart/2009/layout/CircleArrowProcess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EEE95F9-C389-47E8-A6FA-7C50B371C299}">
      <dgm:prSet phldrT="[Texto]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Aula</a:t>
          </a:r>
        </a:p>
      </dgm:t>
    </dgm:pt>
    <dgm:pt modelId="{89AB95D3-1825-43B4-B113-51C6CDDA9DCF}" type="parTrans" cxnId="{652E236D-2596-4053-A28C-3D7884586A78}">
      <dgm:prSet/>
      <dgm:spPr/>
      <dgm:t>
        <a:bodyPr/>
        <a:lstStyle/>
        <a:p>
          <a:endParaRPr lang="es-ES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CA4F8A-AD1E-4750-89E2-CB4D81C27C84}" type="sibTrans" cxnId="{652E236D-2596-4053-A28C-3D7884586A78}">
      <dgm:prSet/>
      <dgm:spPr/>
      <dgm:t>
        <a:bodyPr/>
        <a:lstStyle/>
        <a:p>
          <a:endParaRPr lang="es-ES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1DDD32-D078-4137-A49E-B97E260B419B}">
      <dgm:prSet phldrT="[Texto]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Nuevos Proyectos</a:t>
          </a:r>
        </a:p>
      </dgm:t>
    </dgm:pt>
    <dgm:pt modelId="{6699FA30-84A5-4391-9704-5C929C26DD02}" type="parTrans" cxnId="{0B2CC8DC-2DC1-4F3F-B629-4974CF489E09}">
      <dgm:prSet/>
      <dgm:spPr/>
      <dgm:t>
        <a:bodyPr/>
        <a:lstStyle/>
        <a:p>
          <a:endParaRPr lang="es-ES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1DE0C3-4061-40A3-80E8-DD1C53FF1184}" type="sibTrans" cxnId="{0B2CC8DC-2DC1-4F3F-B629-4974CF489E09}">
      <dgm:prSet/>
      <dgm:spPr/>
      <dgm:t>
        <a:bodyPr/>
        <a:lstStyle/>
        <a:p>
          <a:endParaRPr lang="es-ES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C70FC9-1C71-4994-A9BF-B1BEEF74A20B}">
      <dgm:prSet phldrT="[Texto]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Investigación</a:t>
          </a:r>
        </a:p>
      </dgm:t>
    </dgm:pt>
    <dgm:pt modelId="{51085CE8-63D9-4614-BF4F-2F207216CBAF}" type="parTrans" cxnId="{E2D4FF71-9E6C-44B9-A146-6E29136DF227}">
      <dgm:prSet/>
      <dgm:spPr/>
      <dgm:t>
        <a:bodyPr/>
        <a:lstStyle/>
        <a:p>
          <a:endParaRPr lang="es-ES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EBFA3C-24C5-4F42-B9DF-AB1FBE1212D1}" type="sibTrans" cxnId="{E2D4FF71-9E6C-44B9-A146-6E29136DF227}">
      <dgm:prSet/>
      <dgm:spPr/>
      <dgm:t>
        <a:bodyPr/>
        <a:lstStyle/>
        <a:p>
          <a:endParaRPr lang="es-ES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B4FE65-A016-48C7-B764-4CDCBBE9F819}" type="pres">
      <dgm:prSet presAssocID="{ADD6F7D2-9797-4DAA-B839-5CB247F8C31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1D5EAC84-00DA-4D6B-948B-15AE128C0931}" type="pres">
      <dgm:prSet presAssocID="{9EEE95F9-C389-47E8-A6FA-7C50B371C299}" presName="Accent1" presStyleCnt="0"/>
      <dgm:spPr/>
    </dgm:pt>
    <dgm:pt modelId="{71B76567-7A72-4BEB-8E13-0F8B3E6287F0}" type="pres">
      <dgm:prSet presAssocID="{9EEE95F9-C389-47E8-A6FA-7C50B371C299}" presName="Accent" presStyleLbl="node1" presStyleIdx="0" presStyleCnt="3"/>
      <dgm:spPr/>
    </dgm:pt>
    <dgm:pt modelId="{5723356F-236E-4CCB-90B6-C087653E63E6}" type="pres">
      <dgm:prSet presAssocID="{9EEE95F9-C389-47E8-A6FA-7C50B371C29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011A5B8-7764-4A43-9C58-E852A547AFDD}" type="pres">
      <dgm:prSet presAssocID="{AD1DDD32-D078-4137-A49E-B97E260B419B}" presName="Accent2" presStyleCnt="0"/>
      <dgm:spPr/>
    </dgm:pt>
    <dgm:pt modelId="{BA207388-B576-473F-8E25-0D7697CEAF87}" type="pres">
      <dgm:prSet presAssocID="{AD1DDD32-D078-4137-A49E-B97E260B419B}" presName="Accent" presStyleLbl="node1" presStyleIdx="1" presStyleCnt="3"/>
      <dgm:spPr/>
    </dgm:pt>
    <dgm:pt modelId="{09E411B4-B3CD-4727-8405-CA1D70145AA4}" type="pres">
      <dgm:prSet presAssocID="{AD1DDD32-D078-4137-A49E-B97E260B419B}" presName="Parent2" presStyleLbl="revTx" presStyleIdx="1" presStyleCnt="3" custScaleX="2152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EB510FF-E23E-46DA-BFFF-BA9F805F52A9}" type="pres">
      <dgm:prSet presAssocID="{BDC70FC9-1C71-4994-A9BF-B1BEEF74A20B}" presName="Accent3" presStyleCnt="0"/>
      <dgm:spPr/>
    </dgm:pt>
    <dgm:pt modelId="{0330A6EB-3516-4C37-AAAF-2310B0C6C90B}" type="pres">
      <dgm:prSet presAssocID="{BDC70FC9-1C71-4994-A9BF-B1BEEF74A20B}" presName="Accent" presStyleLbl="node1" presStyleIdx="2" presStyleCnt="3"/>
      <dgm:spPr/>
    </dgm:pt>
    <dgm:pt modelId="{DB17D449-A0AF-48C0-BE22-0F5358F92C34}" type="pres">
      <dgm:prSet presAssocID="{BDC70FC9-1C71-4994-A9BF-B1BEEF74A20B}" presName="Parent3" presStyleLbl="revTx" presStyleIdx="2" presStyleCnt="3" custScaleX="2394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52E236D-2596-4053-A28C-3D7884586A78}" srcId="{ADD6F7D2-9797-4DAA-B839-5CB247F8C313}" destId="{9EEE95F9-C389-47E8-A6FA-7C50B371C299}" srcOrd="0" destOrd="0" parTransId="{89AB95D3-1825-43B4-B113-51C6CDDA9DCF}" sibTransId="{D6CA4F8A-AD1E-4750-89E2-CB4D81C27C84}"/>
    <dgm:cxn modelId="{8C9602E5-A6B5-45CD-ABA3-3A5683EF214A}" type="presOf" srcId="{ADD6F7D2-9797-4DAA-B839-5CB247F8C313}" destId="{8EB4FE65-A016-48C7-B764-4CDCBBE9F819}" srcOrd="0" destOrd="0" presId="urn:microsoft.com/office/officeart/2009/layout/CircleArrowProcess"/>
    <dgm:cxn modelId="{904043DC-9E9F-4FFD-BDC0-A97F168DE868}" type="presOf" srcId="{AD1DDD32-D078-4137-A49E-B97E260B419B}" destId="{09E411B4-B3CD-4727-8405-CA1D70145AA4}" srcOrd="0" destOrd="0" presId="urn:microsoft.com/office/officeart/2009/layout/CircleArrowProcess"/>
    <dgm:cxn modelId="{E2D4FF71-9E6C-44B9-A146-6E29136DF227}" srcId="{ADD6F7D2-9797-4DAA-B839-5CB247F8C313}" destId="{BDC70FC9-1C71-4994-A9BF-B1BEEF74A20B}" srcOrd="2" destOrd="0" parTransId="{51085CE8-63D9-4614-BF4F-2F207216CBAF}" sibTransId="{C1EBFA3C-24C5-4F42-B9DF-AB1FBE1212D1}"/>
    <dgm:cxn modelId="{0B2CC8DC-2DC1-4F3F-B629-4974CF489E09}" srcId="{ADD6F7D2-9797-4DAA-B839-5CB247F8C313}" destId="{AD1DDD32-D078-4137-A49E-B97E260B419B}" srcOrd="1" destOrd="0" parTransId="{6699FA30-84A5-4391-9704-5C929C26DD02}" sibTransId="{341DE0C3-4061-40A3-80E8-DD1C53FF1184}"/>
    <dgm:cxn modelId="{E154F1A4-DF53-4CCD-ACEA-8895AA39E9BC}" type="presOf" srcId="{9EEE95F9-C389-47E8-A6FA-7C50B371C299}" destId="{5723356F-236E-4CCB-90B6-C087653E63E6}" srcOrd="0" destOrd="0" presId="urn:microsoft.com/office/officeart/2009/layout/CircleArrowProcess"/>
    <dgm:cxn modelId="{A95D0913-11E9-4D29-8451-A5A35A7C6493}" type="presOf" srcId="{BDC70FC9-1C71-4994-A9BF-B1BEEF74A20B}" destId="{DB17D449-A0AF-48C0-BE22-0F5358F92C34}" srcOrd="0" destOrd="0" presId="urn:microsoft.com/office/officeart/2009/layout/CircleArrowProcess"/>
    <dgm:cxn modelId="{7A123F23-D748-499E-9963-D581A312256A}" type="presParOf" srcId="{8EB4FE65-A016-48C7-B764-4CDCBBE9F819}" destId="{1D5EAC84-00DA-4D6B-948B-15AE128C0931}" srcOrd="0" destOrd="0" presId="urn:microsoft.com/office/officeart/2009/layout/CircleArrowProcess"/>
    <dgm:cxn modelId="{6A94E04C-C224-4A47-B9E2-FF9BAC2855B2}" type="presParOf" srcId="{1D5EAC84-00DA-4D6B-948B-15AE128C0931}" destId="{71B76567-7A72-4BEB-8E13-0F8B3E6287F0}" srcOrd="0" destOrd="0" presId="urn:microsoft.com/office/officeart/2009/layout/CircleArrowProcess"/>
    <dgm:cxn modelId="{72A5312C-BD8D-4A31-A267-FE37143CF69C}" type="presParOf" srcId="{8EB4FE65-A016-48C7-B764-4CDCBBE9F819}" destId="{5723356F-236E-4CCB-90B6-C087653E63E6}" srcOrd="1" destOrd="0" presId="urn:microsoft.com/office/officeart/2009/layout/CircleArrowProcess"/>
    <dgm:cxn modelId="{D610E4EB-1839-45D4-B72D-1D7D7A070048}" type="presParOf" srcId="{8EB4FE65-A016-48C7-B764-4CDCBBE9F819}" destId="{C011A5B8-7764-4A43-9C58-E852A547AFDD}" srcOrd="2" destOrd="0" presId="urn:microsoft.com/office/officeart/2009/layout/CircleArrowProcess"/>
    <dgm:cxn modelId="{0F0E27F7-2180-4627-AF82-0D062FD52F39}" type="presParOf" srcId="{C011A5B8-7764-4A43-9C58-E852A547AFDD}" destId="{BA207388-B576-473F-8E25-0D7697CEAF87}" srcOrd="0" destOrd="0" presId="urn:microsoft.com/office/officeart/2009/layout/CircleArrowProcess"/>
    <dgm:cxn modelId="{93AEDE05-46DA-47D9-B5FB-362E1854351C}" type="presParOf" srcId="{8EB4FE65-A016-48C7-B764-4CDCBBE9F819}" destId="{09E411B4-B3CD-4727-8405-CA1D70145AA4}" srcOrd="3" destOrd="0" presId="urn:microsoft.com/office/officeart/2009/layout/CircleArrowProcess"/>
    <dgm:cxn modelId="{FBF1843F-5655-4CC0-B6C8-9446695962B4}" type="presParOf" srcId="{8EB4FE65-A016-48C7-B764-4CDCBBE9F819}" destId="{EEB510FF-E23E-46DA-BFFF-BA9F805F52A9}" srcOrd="4" destOrd="0" presId="urn:microsoft.com/office/officeart/2009/layout/CircleArrowProcess"/>
    <dgm:cxn modelId="{A3B861F9-3F4C-42C5-A821-61FD5B6BBB71}" type="presParOf" srcId="{EEB510FF-E23E-46DA-BFFF-BA9F805F52A9}" destId="{0330A6EB-3516-4C37-AAAF-2310B0C6C90B}" srcOrd="0" destOrd="0" presId="urn:microsoft.com/office/officeart/2009/layout/CircleArrowProcess"/>
    <dgm:cxn modelId="{AC374CD5-ACFE-4FCA-9B81-0D7C882BBF2B}" type="presParOf" srcId="{8EB4FE65-A016-48C7-B764-4CDCBBE9F819}" destId="{DB17D449-A0AF-48C0-BE22-0F5358F92C3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4EBD71-7DF0-41C9-BBB9-27FD76EA4BD3}" type="doc">
      <dgm:prSet loTypeId="urn:microsoft.com/office/officeart/2005/8/layout/v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DB27CD23-645A-41FC-A22A-245D3B5BF9FF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b="1" dirty="0"/>
            <a:t>Producción y consumo responsable </a:t>
          </a:r>
          <a:endParaRPr lang="es-ES" sz="2000" b="1" dirty="0"/>
        </a:p>
      </dgm:t>
    </dgm:pt>
    <dgm:pt modelId="{93CD4734-F793-467A-BE61-444C70BFC6EE}" type="sibTrans" cxnId="{152C45E2-32DA-4ECA-8F79-86F3585B3E00}">
      <dgm:prSet/>
      <dgm:spPr/>
      <dgm:t>
        <a:bodyPr/>
        <a:lstStyle/>
        <a:p>
          <a:endParaRPr lang="es-ES"/>
        </a:p>
      </dgm:t>
    </dgm:pt>
    <dgm:pt modelId="{3D5FFFB8-6744-4070-BD41-91B139317A83}" type="parTrans" cxnId="{152C45E2-32DA-4ECA-8F79-86F3585B3E00}">
      <dgm:prSet/>
      <dgm:spPr/>
      <dgm:t>
        <a:bodyPr/>
        <a:lstStyle/>
        <a:p>
          <a:endParaRPr lang="es-ES"/>
        </a:p>
      </dgm:t>
    </dgm:pt>
    <dgm:pt modelId="{5B16DB4B-587E-4060-8427-B9750FB6C255}" type="pres">
      <dgm:prSet presAssocID="{F84EBD71-7DF0-41C9-BBB9-27FD76EA4BD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BFA2935-6182-4D16-9CDE-8DF901F1972A}" type="pres">
      <dgm:prSet presAssocID="{DB27CD23-645A-41FC-A22A-245D3B5BF9FF}" presName="composite" presStyleCnt="0"/>
      <dgm:spPr/>
    </dgm:pt>
    <dgm:pt modelId="{973B03D4-2D12-41D3-AB2C-30E63347B109}" type="pres">
      <dgm:prSet presAssocID="{DB27CD23-645A-41FC-A22A-245D3B5BF9FF}" presName="imgShp" presStyleLbl="fgImgPlace1" presStyleIdx="0" presStyleCnt="1" custLinFactNeighborX="-34851" custLinFactNeighborY="931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E2738E1-5AF1-46C5-9363-5FF4F0C135C7}" type="pres">
      <dgm:prSet presAssocID="{DB27CD23-645A-41FC-A22A-245D3B5BF9FF}" presName="txShp" presStyleLbl="node1" presStyleIdx="0" presStyleCnt="1" custScaleX="124321" custScaleY="80533" custLinFactNeighborX="6514" custLinFactNeighborY="432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52C45E2-32DA-4ECA-8F79-86F3585B3E00}" srcId="{F84EBD71-7DF0-41C9-BBB9-27FD76EA4BD3}" destId="{DB27CD23-645A-41FC-A22A-245D3B5BF9FF}" srcOrd="0" destOrd="0" parTransId="{3D5FFFB8-6744-4070-BD41-91B139317A83}" sibTransId="{93CD4734-F793-467A-BE61-444C70BFC6EE}"/>
    <dgm:cxn modelId="{EBB8EDDA-F147-4CBC-8AE2-8CD24F8A97FB}" type="presOf" srcId="{DB27CD23-645A-41FC-A22A-245D3B5BF9FF}" destId="{6E2738E1-5AF1-46C5-9363-5FF4F0C135C7}" srcOrd="0" destOrd="0" presId="urn:microsoft.com/office/officeart/2005/8/layout/vList3"/>
    <dgm:cxn modelId="{DC853252-8E0D-4983-AB92-85FB3C4C32D6}" type="presOf" srcId="{F84EBD71-7DF0-41C9-BBB9-27FD76EA4BD3}" destId="{5B16DB4B-587E-4060-8427-B9750FB6C255}" srcOrd="0" destOrd="0" presId="urn:microsoft.com/office/officeart/2005/8/layout/vList3"/>
    <dgm:cxn modelId="{E7CE1342-BAFF-4E02-BF47-27B93DC42C98}" type="presParOf" srcId="{5B16DB4B-587E-4060-8427-B9750FB6C255}" destId="{3BFA2935-6182-4D16-9CDE-8DF901F1972A}" srcOrd="0" destOrd="0" presId="urn:microsoft.com/office/officeart/2005/8/layout/vList3"/>
    <dgm:cxn modelId="{7729461D-5DFA-4316-A2C9-075AD977B667}" type="presParOf" srcId="{3BFA2935-6182-4D16-9CDE-8DF901F1972A}" destId="{973B03D4-2D12-41D3-AB2C-30E63347B109}" srcOrd="0" destOrd="0" presId="urn:microsoft.com/office/officeart/2005/8/layout/vList3"/>
    <dgm:cxn modelId="{9C8313AA-0E87-4A6A-8425-513C92E45E24}" type="presParOf" srcId="{3BFA2935-6182-4D16-9CDE-8DF901F1972A}" destId="{6E2738E1-5AF1-46C5-9363-5FF4F0C135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CE53AA-A21D-46BA-AA76-0DBDBE3D4416}" type="doc">
      <dgm:prSet loTypeId="urn:microsoft.com/office/officeart/2005/8/layout/hList7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23BDF72-EA2A-42DF-AD44-7D6D34D169C6}">
      <dgm:prSet phldrT="[Texto]" custT="1"/>
      <dgm:spPr/>
      <dgm:t>
        <a:bodyPr/>
        <a:lstStyle/>
        <a:p>
          <a:pPr algn="ctr"/>
          <a:r>
            <a:rPr lang="es-ES" sz="2400" b="1" dirty="0">
              <a:solidFill>
                <a:schemeClr val="tx1"/>
              </a:solidFill>
            </a:rPr>
            <a:t>Del Aula</a:t>
          </a:r>
        </a:p>
      </dgm:t>
    </dgm:pt>
    <dgm:pt modelId="{9267615A-FD1D-415B-B1B5-18E87239C4D6}" type="parTrans" cxnId="{9CDC3809-4569-4FB3-A77F-C32D166019FC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E1534487-B7BA-4C02-AB43-10003DF8B72A}" type="sibTrans" cxnId="{9CDC3809-4569-4FB3-A77F-C32D166019FC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8BB98656-1FC6-411B-9FDD-2E15D7E5697A}">
      <dgm:prSet phldrT="[Texto]" custT="1"/>
      <dgm:spPr/>
      <dgm:t>
        <a:bodyPr/>
        <a:lstStyle/>
        <a:p>
          <a:pPr algn="ctr"/>
          <a:r>
            <a:rPr lang="es-ES" sz="2400" b="1" dirty="0">
              <a:solidFill>
                <a:schemeClr val="tx1"/>
              </a:solidFill>
            </a:rPr>
            <a:t>Campus Vivo</a:t>
          </a:r>
        </a:p>
      </dgm:t>
    </dgm:pt>
    <dgm:pt modelId="{1FC3BE77-5F7B-4E3F-BC3C-61C57B98209E}" type="parTrans" cxnId="{F30CA0DB-02D6-4462-9BDD-8755AB14C688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7C80C1C5-25F5-4CA7-97C4-0AAF05D17A71}" type="sibTrans" cxnId="{F30CA0DB-02D6-4462-9BDD-8755AB14C688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83BAB32C-74B0-45AC-8E04-8C3C4D7E05DD}">
      <dgm:prSet phldrT="[Texto]" custT="1"/>
      <dgm:spPr/>
      <dgm:t>
        <a:bodyPr/>
        <a:lstStyle/>
        <a:p>
          <a:pPr algn="l"/>
          <a:r>
            <a:rPr lang="es-CO" sz="1800" dirty="0">
              <a:solidFill>
                <a:schemeClr val="tx1"/>
              </a:solidFill>
            </a:rPr>
            <a:t>Que parte de una lectura del contexto de la universidad y propone como </a:t>
          </a:r>
          <a:r>
            <a:rPr lang="es-CO" sz="1800" b="1" dirty="0">
              <a:solidFill>
                <a:schemeClr val="tx1"/>
              </a:solidFill>
            </a:rPr>
            <a:t>objetivo principal que Nuestra Universidad sea Sostenible</a:t>
          </a:r>
          <a:endParaRPr lang="es-ES" sz="1800" dirty="0">
            <a:solidFill>
              <a:schemeClr val="tx1"/>
            </a:solidFill>
          </a:endParaRPr>
        </a:p>
      </dgm:t>
    </dgm:pt>
    <dgm:pt modelId="{327A94CC-BD63-455C-9CC7-52677B1100F6}" type="parTrans" cxnId="{45DCD835-E29B-40D4-939A-FA6D0C2FF54E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A34B4598-8DC1-46A9-946A-15A7C9D8F260}" type="sibTrans" cxnId="{45DCD835-E29B-40D4-939A-FA6D0C2FF54E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1AD55515-9271-4584-93AA-6DBD9FCA3594}">
      <dgm:prSet phldrT="[Texto]" custT="1"/>
      <dgm:spPr/>
      <dgm:t>
        <a:bodyPr/>
        <a:lstStyle/>
        <a:p>
          <a:pPr algn="ctr"/>
          <a:r>
            <a:rPr lang="es-ES" sz="2400" b="1" dirty="0" err="1">
              <a:solidFill>
                <a:schemeClr val="tx1"/>
              </a:solidFill>
            </a:rPr>
            <a:t>Ecohuerta</a:t>
          </a:r>
          <a:endParaRPr lang="es-ES" sz="2400" b="1" dirty="0">
            <a:solidFill>
              <a:schemeClr val="tx1"/>
            </a:solidFill>
          </a:endParaRPr>
        </a:p>
      </dgm:t>
    </dgm:pt>
    <dgm:pt modelId="{9455847D-5E2E-4AEE-A438-21624142A98A}" type="parTrans" cxnId="{A6401BDB-2773-4E74-B2F8-2D54020F3C39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8644E2FE-4876-42B0-B322-CC09EB1B2D50}" type="sibTrans" cxnId="{A6401BDB-2773-4E74-B2F8-2D54020F3C39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6F08E9EB-F71B-4676-B86C-0FC80CA6AB1F}">
      <dgm:prSet phldrT="[Texto]" custT="1"/>
      <dgm:spPr/>
      <dgm:t>
        <a:bodyPr/>
        <a:lstStyle/>
        <a:p>
          <a:pPr algn="l"/>
          <a:r>
            <a:rPr lang="es-CO" sz="1800" b="1" dirty="0" err="1">
              <a:solidFill>
                <a:schemeClr val="tx1"/>
              </a:solidFill>
            </a:rPr>
            <a:t>Ecohuerta</a:t>
          </a:r>
          <a:r>
            <a:rPr lang="es-CO" sz="1800" dirty="0">
              <a:solidFill>
                <a:schemeClr val="tx1"/>
              </a:solidFill>
            </a:rPr>
            <a:t>, logrando ser un ejemplo y alternativa de formación para concretar un </a:t>
          </a:r>
          <a:r>
            <a:rPr lang="es-CO" sz="1800" b="1" dirty="0">
              <a:solidFill>
                <a:schemeClr val="tx1"/>
              </a:solidFill>
            </a:rPr>
            <a:t>laboratorio vivo </a:t>
          </a:r>
          <a:r>
            <a:rPr lang="es-CO" sz="1800" dirty="0">
              <a:solidFill>
                <a:schemeClr val="tx1"/>
              </a:solidFill>
            </a:rPr>
            <a:t>y aporte a  la seguridad alimentaria</a:t>
          </a:r>
          <a:endParaRPr lang="es-ES" sz="1800" dirty="0">
            <a:solidFill>
              <a:schemeClr val="tx1"/>
            </a:solidFill>
          </a:endParaRPr>
        </a:p>
      </dgm:t>
    </dgm:pt>
    <dgm:pt modelId="{FE0C7BC3-4F31-4247-8249-5487AA8BD8C9}" type="parTrans" cxnId="{B52C1A04-95E8-4BA3-8311-7BD0CDAEF893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C89E0BDC-1DCE-4CB0-B582-ECC10F815850}" type="sibTrans" cxnId="{B52C1A04-95E8-4BA3-8311-7BD0CDAEF893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64455028-7323-4AE1-89B3-603059D02C1F}">
      <dgm:prSet phldrT="[Texto]" custT="1"/>
      <dgm:spPr/>
      <dgm:t>
        <a:bodyPr/>
        <a:lstStyle/>
        <a:p>
          <a:pPr algn="l"/>
          <a:r>
            <a:rPr lang="es-CO" sz="1800" dirty="0">
              <a:solidFill>
                <a:schemeClr val="tx1"/>
              </a:solidFill>
            </a:rPr>
            <a:t>Además de la</a:t>
          </a:r>
          <a:r>
            <a:rPr lang="es-CO" sz="1800" b="1" dirty="0">
              <a:solidFill>
                <a:schemeClr val="tx1"/>
              </a:solidFill>
            </a:rPr>
            <a:t> participación en el aula</a:t>
          </a:r>
          <a:r>
            <a:rPr lang="es-CO" sz="1800" dirty="0">
              <a:solidFill>
                <a:schemeClr val="tx1"/>
              </a:solidFill>
            </a:rPr>
            <a:t>, se han llevado a cabo actividades encaminadas a la sostenibilidad ambiental</a:t>
          </a:r>
          <a:endParaRPr lang="es-ES" sz="1800" dirty="0">
            <a:solidFill>
              <a:schemeClr val="tx1"/>
            </a:solidFill>
          </a:endParaRPr>
        </a:p>
      </dgm:t>
    </dgm:pt>
    <dgm:pt modelId="{B0C8B83E-5ADA-492E-8BAE-9E37387B729F}" type="sibTrans" cxnId="{B2C63681-A49F-439A-A7BB-8703BEE64DFC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EF7AB730-8A47-40CF-8E38-C5C8CCB73554}" type="parTrans" cxnId="{B2C63681-A49F-439A-A7BB-8703BEE64DFC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FC3EA651-F0F6-4EBD-B039-7A4228478A22}" type="pres">
      <dgm:prSet presAssocID="{74CE53AA-A21D-46BA-AA76-0DBDBE3D44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2217688-0E47-469E-A49C-7CEC570E8F56}" type="pres">
      <dgm:prSet presAssocID="{74CE53AA-A21D-46BA-AA76-0DBDBE3D4416}" presName="fgShape" presStyleLbl="fgShp" presStyleIdx="0" presStyleCnt="1" custScaleY="58024" custLinFactY="-100000" custLinFactNeighborX="-464" custLinFactNeighborY="-120009"/>
      <dgm:spPr/>
    </dgm:pt>
    <dgm:pt modelId="{2EECAC47-F560-45CB-983C-C370F7A6420D}" type="pres">
      <dgm:prSet presAssocID="{74CE53AA-A21D-46BA-AA76-0DBDBE3D4416}" presName="linComp" presStyleCnt="0"/>
      <dgm:spPr/>
    </dgm:pt>
    <dgm:pt modelId="{F4022563-8456-41A1-8ADC-FE15E92ECB57}" type="pres">
      <dgm:prSet presAssocID="{823BDF72-EA2A-42DF-AD44-7D6D34D169C6}" presName="compNode" presStyleCnt="0"/>
      <dgm:spPr/>
    </dgm:pt>
    <dgm:pt modelId="{A70A33CC-4605-42B8-9C1B-8EB1345FA217}" type="pres">
      <dgm:prSet presAssocID="{823BDF72-EA2A-42DF-AD44-7D6D34D169C6}" presName="bkgdShape" presStyleLbl="node1" presStyleIdx="0" presStyleCnt="3"/>
      <dgm:spPr/>
      <dgm:t>
        <a:bodyPr/>
        <a:lstStyle/>
        <a:p>
          <a:endParaRPr lang="es-CO"/>
        </a:p>
      </dgm:t>
    </dgm:pt>
    <dgm:pt modelId="{7DE4AFA1-0C5E-4419-91AA-5374DAF6AA7A}" type="pres">
      <dgm:prSet presAssocID="{823BDF72-EA2A-42DF-AD44-7D6D34D169C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30DFA38-648B-46D1-AFE2-E07D0EFFFF03}" type="pres">
      <dgm:prSet presAssocID="{823BDF72-EA2A-42DF-AD44-7D6D34D169C6}" presName="invisiNode" presStyleLbl="node1" presStyleIdx="0" presStyleCnt="3"/>
      <dgm:spPr/>
    </dgm:pt>
    <dgm:pt modelId="{E8CF97CA-733E-4363-A6AE-8DC537D8D136}" type="pres">
      <dgm:prSet presAssocID="{823BDF72-EA2A-42DF-AD44-7D6D34D169C6}" presName="imagNode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75AD08D-5842-4937-B691-C5876D86B758}" type="pres">
      <dgm:prSet presAssocID="{E1534487-B7BA-4C02-AB43-10003DF8B72A}" presName="sibTrans" presStyleLbl="sibTrans2D1" presStyleIdx="0" presStyleCnt="0"/>
      <dgm:spPr/>
      <dgm:t>
        <a:bodyPr/>
        <a:lstStyle/>
        <a:p>
          <a:endParaRPr lang="es-CO"/>
        </a:p>
      </dgm:t>
    </dgm:pt>
    <dgm:pt modelId="{9582D846-17B5-42DA-9AB8-14EA17C5CC15}" type="pres">
      <dgm:prSet presAssocID="{8BB98656-1FC6-411B-9FDD-2E15D7E5697A}" presName="compNode" presStyleCnt="0"/>
      <dgm:spPr/>
    </dgm:pt>
    <dgm:pt modelId="{3BE9893D-B911-4934-8E87-A29DACF748B6}" type="pres">
      <dgm:prSet presAssocID="{8BB98656-1FC6-411B-9FDD-2E15D7E5697A}" presName="bkgdShape" presStyleLbl="node1" presStyleIdx="1" presStyleCnt="3"/>
      <dgm:spPr/>
      <dgm:t>
        <a:bodyPr/>
        <a:lstStyle/>
        <a:p>
          <a:endParaRPr lang="es-CO"/>
        </a:p>
      </dgm:t>
    </dgm:pt>
    <dgm:pt modelId="{2B31CE2B-E495-4CF5-BA81-610C14E1AD70}" type="pres">
      <dgm:prSet presAssocID="{8BB98656-1FC6-411B-9FDD-2E15D7E5697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3C9D84F-E71C-48BF-8764-126872F2E11A}" type="pres">
      <dgm:prSet presAssocID="{8BB98656-1FC6-411B-9FDD-2E15D7E5697A}" presName="invisiNode" presStyleLbl="node1" presStyleIdx="1" presStyleCnt="3"/>
      <dgm:spPr/>
    </dgm:pt>
    <dgm:pt modelId="{D3948E96-38C2-4FA5-9ED4-E09012227EAB}" type="pres">
      <dgm:prSet presAssocID="{8BB98656-1FC6-411B-9FDD-2E15D7E5697A}" presName="imagNode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6B784B0-B0C1-41D8-8407-C544CC785EF0}" type="pres">
      <dgm:prSet presAssocID="{7C80C1C5-25F5-4CA7-97C4-0AAF05D17A71}" presName="sibTrans" presStyleLbl="sibTrans2D1" presStyleIdx="0" presStyleCnt="0"/>
      <dgm:spPr/>
      <dgm:t>
        <a:bodyPr/>
        <a:lstStyle/>
        <a:p>
          <a:endParaRPr lang="es-CO"/>
        </a:p>
      </dgm:t>
    </dgm:pt>
    <dgm:pt modelId="{54D63096-3217-4838-9BCF-4AD63BD58C94}" type="pres">
      <dgm:prSet presAssocID="{1AD55515-9271-4584-93AA-6DBD9FCA3594}" presName="compNode" presStyleCnt="0"/>
      <dgm:spPr/>
    </dgm:pt>
    <dgm:pt modelId="{37AF04B4-ED23-450F-9C0E-BE61AAA25212}" type="pres">
      <dgm:prSet presAssocID="{1AD55515-9271-4584-93AA-6DBD9FCA3594}" presName="bkgdShape" presStyleLbl="node1" presStyleIdx="2" presStyleCnt="3"/>
      <dgm:spPr/>
      <dgm:t>
        <a:bodyPr/>
        <a:lstStyle/>
        <a:p>
          <a:endParaRPr lang="es-CO"/>
        </a:p>
      </dgm:t>
    </dgm:pt>
    <dgm:pt modelId="{2F7ABC33-A62D-4078-B9E6-4B66BC2D7003}" type="pres">
      <dgm:prSet presAssocID="{1AD55515-9271-4584-93AA-6DBD9FCA359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A75ADFB-B39B-450E-8CF0-E3EE40B891BF}" type="pres">
      <dgm:prSet presAssocID="{1AD55515-9271-4584-93AA-6DBD9FCA3594}" presName="invisiNode" presStyleLbl="node1" presStyleIdx="2" presStyleCnt="3"/>
      <dgm:spPr/>
    </dgm:pt>
    <dgm:pt modelId="{A4A215EA-F26F-4C10-9B50-CD244F5CEA1B}" type="pres">
      <dgm:prSet presAssocID="{1AD55515-9271-4584-93AA-6DBD9FCA3594}" presName="imagNode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A6401BDB-2773-4E74-B2F8-2D54020F3C39}" srcId="{74CE53AA-A21D-46BA-AA76-0DBDBE3D4416}" destId="{1AD55515-9271-4584-93AA-6DBD9FCA3594}" srcOrd="2" destOrd="0" parTransId="{9455847D-5E2E-4AEE-A438-21624142A98A}" sibTransId="{8644E2FE-4876-42B0-B322-CC09EB1B2D50}"/>
    <dgm:cxn modelId="{3D65016A-AA91-446E-90E4-EFD1E65116F9}" type="presOf" srcId="{1AD55515-9271-4584-93AA-6DBD9FCA3594}" destId="{2F7ABC33-A62D-4078-B9E6-4B66BC2D7003}" srcOrd="1" destOrd="0" presId="urn:microsoft.com/office/officeart/2005/8/layout/hList7"/>
    <dgm:cxn modelId="{9CDC3809-4569-4FB3-A77F-C32D166019FC}" srcId="{74CE53AA-A21D-46BA-AA76-0DBDBE3D4416}" destId="{823BDF72-EA2A-42DF-AD44-7D6D34D169C6}" srcOrd="0" destOrd="0" parTransId="{9267615A-FD1D-415B-B1B5-18E87239C4D6}" sibTransId="{E1534487-B7BA-4C02-AB43-10003DF8B72A}"/>
    <dgm:cxn modelId="{FD71B74F-197F-4477-A57F-4F7B6DB7EFE7}" type="presOf" srcId="{8BB98656-1FC6-411B-9FDD-2E15D7E5697A}" destId="{3BE9893D-B911-4934-8E87-A29DACF748B6}" srcOrd="0" destOrd="0" presId="urn:microsoft.com/office/officeart/2005/8/layout/hList7"/>
    <dgm:cxn modelId="{00CF585F-3E96-4017-8792-BB13708E0F4E}" type="presOf" srcId="{74CE53AA-A21D-46BA-AA76-0DBDBE3D4416}" destId="{FC3EA651-F0F6-4EBD-B039-7A4228478A22}" srcOrd="0" destOrd="0" presId="urn:microsoft.com/office/officeart/2005/8/layout/hList7"/>
    <dgm:cxn modelId="{B52C1A04-95E8-4BA3-8311-7BD0CDAEF893}" srcId="{1AD55515-9271-4584-93AA-6DBD9FCA3594}" destId="{6F08E9EB-F71B-4676-B86C-0FC80CA6AB1F}" srcOrd="0" destOrd="0" parTransId="{FE0C7BC3-4F31-4247-8249-5487AA8BD8C9}" sibTransId="{C89E0BDC-1DCE-4CB0-B582-ECC10F815850}"/>
    <dgm:cxn modelId="{C8903CB4-E1F9-4A68-8DB3-190BA2D2C23A}" type="presOf" srcId="{64455028-7323-4AE1-89B3-603059D02C1F}" destId="{7DE4AFA1-0C5E-4419-91AA-5374DAF6AA7A}" srcOrd="1" destOrd="1" presId="urn:microsoft.com/office/officeart/2005/8/layout/hList7"/>
    <dgm:cxn modelId="{4B91785F-875E-4493-9EB5-5EE05768C14A}" type="presOf" srcId="{823BDF72-EA2A-42DF-AD44-7D6D34D169C6}" destId="{7DE4AFA1-0C5E-4419-91AA-5374DAF6AA7A}" srcOrd="1" destOrd="0" presId="urn:microsoft.com/office/officeart/2005/8/layout/hList7"/>
    <dgm:cxn modelId="{45DCD835-E29B-40D4-939A-FA6D0C2FF54E}" srcId="{8BB98656-1FC6-411B-9FDD-2E15D7E5697A}" destId="{83BAB32C-74B0-45AC-8E04-8C3C4D7E05DD}" srcOrd="0" destOrd="0" parTransId="{327A94CC-BD63-455C-9CC7-52677B1100F6}" sibTransId="{A34B4598-8DC1-46A9-946A-15A7C9D8F260}"/>
    <dgm:cxn modelId="{D4EB9522-025A-4CB0-BF46-5DE4D639D12C}" type="presOf" srcId="{8BB98656-1FC6-411B-9FDD-2E15D7E5697A}" destId="{2B31CE2B-E495-4CF5-BA81-610C14E1AD70}" srcOrd="1" destOrd="0" presId="urn:microsoft.com/office/officeart/2005/8/layout/hList7"/>
    <dgm:cxn modelId="{AB9790E1-06E5-47EE-B85C-BD5C8D3A8096}" type="presOf" srcId="{64455028-7323-4AE1-89B3-603059D02C1F}" destId="{A70A33CC-4605-42B8-9C1B-8EB1345FA217}" srcOrd="0" destOrd="1" presId="urn:microsoft.com/office/officeart/2005/8/layout/hList7"/>
    <dgm:cxn modelId="{B2C63681-A49F-439A-A7BB-8703BEE64DFC}" srcId="{823BDF72-EA2A-42DF-AD44-7D6D34D169C6}" destId="{64455028-7323-4AE1-89B3-603059D02C1F}" srcOrd="0" destOrd="0" parTransId="{EF7AB730-8A47-40CF-8E38-C5C8CCB73554}" sibTransId="{B0C8B83E-5ADA-492E-8BAE-9E37387B729F}"/>
    <dgm:cxn modelId="{5575614A-F904-4EFC-84FF-1A3214C00637}" type="presOf" srcId="{1AD55515-9271-4584-93AA-6DBD9FCA3594}" destId="{37AF04B4-ED23-450F-9C0E-BE61AAA25212}" srcOrd="0" destOrd="0" presId="urn:microsoft.com/office/officeart/2005/8/layout/hList7"/>
    <dgm:cxn modelId="{C84E1BCF-8F15-4BA1-83DB-6E2CA227C7AF}" type="presOf" srcId="{E1534487-B7BA-4C02-AB43-10003DF8B72A}" destId="{075AD08D-5842-4937-B691-C5876D86B758}" srcOrd="0" destOrd="0" presId="urn:microsoft.com/office/officeart/2005/8/layout/hList7"/>
    <dgm:cxn modelId="{B4D6A3DC-2BCD-42AE-8BCD-9AE78FE67D55}" type="presOf" srcId="{83BAB32C-74B0-45AC-8E04-8C3C4D7E05DD}" destId="{2B31CE2B-E495-4CF5-BA81-610C14E1AD70}" srcOrd="1" destOrd="1" presId="urn:microsoft.com/office/officeart/2005/8/layout/hList7"/>
    <dgm:cxn modelId="{3C543F44-5D81-4031-9699-9CBD5ECDA42B}" type="presOf" srcId="{7C80C1C5-25F5-4CA7-97C4-0AAF05D17A71}" destId="{06B784B0-B0C1-41D8-8407-C544CC785EF0}" srcOrd="0" destOrd="0" presId="urn:microsoft.com/office/officeart/2005/8/layout/hList7"/>
    <dgm:cxn modelId="{A36E34EB-EE3E-4A81-B69B-72702CEEECBC}" type="presOf" srcId="{6F08E9EB-F71B-4676-B86C-0FC80CA6AB1F}" destId="{37AF04B4-ED23-450F-9C0E-BE61AAA25212}" srcOrd="0" destOrd="1" presId="urn:microsoft.com/office/officeart/2005/8/layout/hList7"/>
    <dgm:cxn modelId="{82C5723C-6E0A-4342-9710-8C76B9AC7687}" type="presOf" srcId="{823BDF72-EA2A-42DF-AD44-7D6D34D169C6}" destId="{A70A33CC-4605-42B8-9C1B-8EB1345FA217}" srcOrd="0" destOrd="0" presId="urn:microsoft.com/office/officeart/2005/8/layout/hList7"/>
    <dgm:cxn modelId="{D1C54572-5091-4BA6-92A6-9A0E4C36D65C}" type="presOf" srcId="{83BAB32C-74B0-45AC-8E04-8C3C4D7E05DD}" destId="{3BE9893D-B911-4934-8E87-A29DACF748B6}" srcOrd="0" destOrd="1" presId="urn:microsoft.com/office/officeart/2005/8/layout/hList7"/>
    <dgm:cxn modelId="{137B8278-05CE-4012-A8E5-A0FE81193100}" type="presOf" srcId="{6F08E9EB-F71B-4676-B86C-0FC80CA6AB1F}" destId="{2F7ABC33-A62D-4078-B9E6-4B66BC2D7003}" srcOrd="1" destOrd="1" presId="urn:microsoft.com/office/officeart/2005/8/layout/hList7"/>
    <dgm:cxn modelId="{F30CA0DB-02D6-4462-9BDD-8755AB14C688}" srcId="{74CE53AA-A21D-46BA-AA76-0DBDBE3D4416}" destId="{8BB98656-1FC6-411B-9FDD-2E15D7E5697A}" srcOrd="1" destOrd="0" parTransId="{1FC3BE77-5F7B-4E3F-BC3C-61C57B98209E}" sibTransId="{7C80C1C5-25F5-4CA7-97C4-0AAF05D17A71}"/>
    <dgm:cxn modelId="{1DD1F388-CA54-43DE-A3B7-301099046D11}" type="presParOf" srcId="{FC3EA651-F0F6-4EBD-B039-7A4228478A22}" destId="{92217688-0E47-469E-A49C-7CEC570E8F56}" srcOrd="0" destOrd="0" presId="urn:microsoft.com/office/officeart/2005/8/layout/hList7"/>
    <dgm:cxn modelId="{33833DE1-6B5B-44B8-99A0-F945CFD6CBC8}" type="presParOf" srcId="{FC3EA651-F0F6-4EBD-B039-7A4228478A22}" destId="{2EECAC47-F560-45CB-983C-C370F7A6420D}" srcOrd="1" destOrd="0" presId="urn:microsoft.com/office/officeart/2005/8/layout/hList7"/>
    <dgm:cxn modelId="{7350D69B-E15F-40C6-9F75-E4FC86F6ADC2}" type="presParOf" srcId="{2EECAC47-F560-45CB-983C-C370F7A6420D}" destId="{F4022563-8456-41A1-8ADC-FE15E92ECB57}" srcOrd="0" destOrd="0" presId="urn:microsoft.com/office/officeart/2005/8/layout/hList7"/>
    <dgm:cxn modelId="{C4CCCD15-E0C3-41AC-B887-38BF74EF0197}" type="presParOf" srcId="{F4022563-8456-41A1-8ADC-FE15E92ECB57}" destId="{A70A33CC-4605-42B8-9C1B-8EB1345FA217}" srcOrd="0" destOrd="0" presId="urn:microsoft.com/office/officeart/2005/8/layout/hList7"/>
    <dgm:cxn modelId="{04E49B5D-F2DD-4628-A4B5-1C295819AD1C}" type="presParOf" srcId="{F4022563-8456-41A1-8ADC-FE15E92ECB57}" destId="{7DE4AFA1-0C5E-4419-91AA-5374DAF6AA7A}" srcOrd="1" destOrd="0" presId="urn:microsoft.com/office/officeart/2005/8/layout/hList7"/>
    <dgm:cxn modelId="{028B3556-3430-4F32-9FD7-04512F4013CC}" type="presParOf" srcId="{F4022563-8456-41A1-8ADC-FE15E92ECB57}" destId="{330DFA38-648B-46D1-AFE2-E07D0EFFFF03}" srcOrd="2" destOrd="0" presId="urn:microsoft.com/office/officeart/2005/8/layout/hList7"/>
    <dgm:cxn modelId="{F6E22CC7-8193-4B31-83C7-D7EF08B37626}" type="presParOf" srcId="{F4022563-8456-41A1-8ADC-FE15E92ECB57}" destId="{E8CF97CA-733E-4363-A6AE-8DC537D8D136}" srcOrd="3" destOrd="0" presId="urn:microsoft.com/office/officeart/2005/8/layout/hList7"/>
    <dgm:cxn modelId="{D1DA5F6C-2064-4075-BB6A-F6AC3417A5A9}" type="presParOf" srcId="{2EECAC47-F560-45CB-983C-C370F7A6420D}" destId="{075AD08D-5842-4937-B691-C5876D86B758}" srcOrd="1" destOrd="0" presId="urn:microsoft.com/office/officeart/2005/8/layout/hList7"/>
    <dgm:cxn modelId="{0B54A53D-6F03-4821-BCA2-525A9BA49BAC}" type="presParOf" srcId="{2EECAC47-F560-45CB-983C-C370F7A6420D}" destId="{9582D846-17B5-42DA-9AB8-14EA17C5CC15}" srcOrd="2" destOrd="0" presId="urn:microsoft.com/office/officeart/2005/8/layout/hList7"/>
    <dgm:cxn modelId="{8169AD78-FCA5-4868-9035-880DCFE6B666}" type="presParOf" srcId="{9582D846-17B5-42DA-9AB8-14EA17C5CC15}" destId="{3BE9893D-B911-4934-8E87-A29DACF748B6}" srcOrd="0" destOrd="0" presId="urn:microsoft.com/office/officeart/2005/8/layout/hList7"/>
    <dgm:cxn modelId="{94F42AC7-B443-40E0-BE43-B8FEA2547D44}" type="presParOf" srcId="{9582D846-17B5-42DA-9AB8-14EA17C5CC15}" destId="{2B31CE2B-E495-4CF5-BA81-610C14E1AD70}" srcOrd="1" destOrd="0" presId="urn:microsoft.com/office/officeart/2005/8/layout/hList7"/>
    <dgm:cxn modelId="{55F47ED5-BC14-4678-B94C-0C95F185FC22}" type="presParOf" srcId="{9582D846-17B5-42DA-9AB8-14EA17C5CC15}" destId="{B3C9D84F-E71C-48BF-8764-126872F2E11A}" srcOrd="2" destOrd="0" presId="urn:microsoft.com/office/officeart/2005/8/layout/hList7"/>
    <dgm:cxn modelId="{D4782DF4-B65F-4580-B2CC-E2263FB47053}" type="presParOf" srcId="{9582D846-17B5-42DA-9AB8-14EA17C5CC15}" destId="{D3948E96-38C2-4FA5-9ED4-E09012227EAB}" srcOrd="3" destOrd="0" presId="urn:microsoft.com/office/officeart/2005/8/layout/hList7"/>
    <dgm:cxn modelId="{B4FB2715-EDFA-4785-81A1-388F5269A457}" type="presParOf" srcId="{2EECAC47-F560-45CB-983C-C370F7A6420D}" destId="{06B784B0-B0C1-41D8-8407-C544CC785EF0}" srcOrd="3" destOrd="0" presId="urn:microsoft.com/office/officeart/2005/8/layout/hList7"/>
    <dgm:cxn modelId="{47D6F419-0547-4451-A8EE-7839F864F7F7}" type="presParOf" srcId="{2EECAC47-F560-45CB-983C-C370F7A6420D}" destId="{54D63096-3217-4838-9BCF-4AD63BD58C94}" srcOrd="4" destOrd="0" presId="urn:microsoft.com/office/officeart/2005/8/layout/hList7"/>
    <dgm:cxn modelId="{76111CDE-87C7-429F-B55C-3244884E7F30}" type="presParOf" srcId="{54D63096-3217-4838-9BCF-4AD63BD58C94}" destId="{37AF04B4-ED23-450F-9C0E-BE61AAA25212}" srcOrd="0" destOrd="0" presId="urn:microsoft.com/office/officeart/2005/8/layout/hList7"/>
    <dgm:cxn modelId="{63C4E57A-A85B-47AB-859A-C03D3E53757F}" type="presParOf" srcId="{54D63096-3217-4838-9BCF-4AD63BD58C94}" destId="{2F7ABC33-A62D-4078-B9E6-4B66BC2D7003}" srcOrd="1" destOrd="0" presId="urn:microsoft.com/office/officeart/2005/8/layout/hList7"/>
    <dgm:cxn modelId="{00209593-614A-4E10-813A-6037375D11E1}" type="presParOf" srcId="{54D63096-3217-4838-9BCF-4AD63BD58C94}" destId="{CA75ADFB-B39B-450E-8CF0-E3EE40B891BF}" srcOrd="2" destOrd="0" presId="urn:microsoft.com/office/officeart/2005/8/layout/hList7"/>
    <dgm:cxn modelId="{EB39352B-0F29-45A2-A232-5A382750720D}" type="presParOf" srcId="{54D63096-3217-4838-9BCF-4AD63BD58C94}" destId="{A4A215EA-F26F-4C10-9B50-CD244F5CEA1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36B689-861B-45FE-8B92-9D0DDD253633}" type="doc">
      <dgm:prSet loTypeId="urn:microsoft.com/office/officeart/2005/8/layout/cycle3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C1AA8889-94CC-4187-98A2-E9BA0C6C2A70}">
      <dgm:prSet phldrT="[Texto]"/>
      <dgm:spPr/>
      <dgm:t>
        <a:bodyPr/>
        <a:lstStyle/>
        <a:p>
          <a:r>
            <a:rPr lang="es-ES" dirty="0">
              <a:latin typeface="Arial Rounded MT Bold" pitchFamily="34" charset="0"/>
            </a:rPr>
            <a:t>Análisis del Estado de los Aspectos de Universidad Sostenible</a:t>
          </a:r>
        </a:p>
      </dgm:t>
    </dgm:pt>
    <dgm:pt modelId="{F46AB6CC-6AD8-41CA-92E7-50D38B6028BA}" type="parTrans" cxnId="{E016DD96-F2C8-45D7-A14D-28D78B0CA41E}">
      <dgm:prSet/>
      <dgm:spPr/>
      <dgm:t>
        <a:bodyPr/>
        <a:lstStyle/>
        <a:p>
          <a:endParaRPr lang="es-ES">
            <a:solidFill>
              <a:schemeClr val="tx1"/>
            </a:solidFill>
            <a:latin typeface="Arial Rounded MT Bold" pitchFamily="34" charset="0"/>
          </a:endParaRPr>
        </a:p>
      </dgm:t>
    </dgm:pt>
    <dgm:pt modelId="{B89DE001-5BBA-4DC2-A9C4-6A8318FB2FA0}" type="sibTrans" cxnId="{E016DD96-F2C8-45D7-A14D-28D78B0CA41E}">
      <dgm:prSet/>
      <dgm:spPr/>
      <dgm:t>
        <a:bodyPr/>
        <a:lstStyle/>
        <a:p>
          <a:endParaRPr lang="es-ES">
            <a:solidFill>
              <a:schemeClr val="tx1"/>
            </a:solidFill>
            <a:latin typeface="Arial Rounded MT Bold" pitchFamily="34" charset="0"/>
          </a:endParaRPr>
        </a:p>
      </dgm:t>
    </dgm:pt>
    <dgm:pt modelId="{3A3685C6-E3FE-448D-89E5-9DBFBBA4E15B}">
      <dgm:prSet phldrT="[Texto]"/>
      <dgm:spPr/>
      <dgm:t>
        <a:bodyPr/>
        <a:lstStyle/>
        <a:p>
          <a:r>
            <a:rPr lang="es-ES" dirty="0">
              <a:latin typeface="Arial Rounded MT Bold" pitchFamily="34" charset="0"/>
            </a:rPr>
            <a:t>Formulación de la Política Integral de Sostenibilidad</a:t>
          </a:r>
        </a:p>
      </dgm:t>
    </dgm:pt>
    <dgm:pt modelId="{19868001-70BD-4BB3-8D3A-73EEB4971D6D}" type="parTrans" cxnId="{42F755D8-47C6-4B41-8134-0171986A50A9}">
      <dgm:prSet/>
      <dgm:spPr/>
      <dgm:t>
        <a:bodyPr/>
        <a:lstStyle/>
        <a:p>
          <a:endParaRPr lang="es-ES">
            <a:solidFill>
              <a:schemeClr val="tx1"/>
            </a:solidFill>
            <a:latin typeface="Arial Rounded MT Bold" pitchFamily="34" charset="0"/>
          </a:endParaRPr>
        </a:p>
      </dgm:t>
    </dgm:pt>
    <dgm:pt modelId="{8995C7D9-EF6D-4088-B300-996D7AD55459}" type="sibTrans" cxnId="{42F755D8-47C6-4B41-8134-0171986A50A9}">
      <dgm:prSet/>
      <dgm:spPr/>
      <dgm:t>
        <a:bodyPr/>
        <a:lstStyle/>
        <a:p>
          <a:endParaRPr lang="es-ES">
            <a:solidFill>
              <a:schemeClr val="tx1"/>
            </a:solidFill>
            <a:latin typeface="Arial Rounded MT Bold" pitchFamily="34" charset="0"/>
          </a:endParaRPr>
        </a:p>
      </dgm:t>
    </dgm:pt>
    <dgm:pt modelId="{E876F5A9-584E-412C-B929-A434A5AF71B6}">
      <dgm:prSet phldrT="[Texto]"/>
      <dgm:spPr/>
      <dgm:t>
        <a:bodyPr/>
        <a:lstStyle/>
        <a:p>
          <a:r>
            <a:rPr lang="es-ES" dirty="0">
              <a:latin typeface="Arial Rounded MT Bold" pitchFamily="34" charset="0"/>
            </a:rPr>
            <a:t>Formulación del Plan de acción para la política</a:t>
          </a:r>
        </a:p>
      </dgm:t>
    </dgm:pt>
    <dgm:pt modelId="{17D8E0EC-F8A0-4D04-A688-9999757B997A}" type="parTrans" cxnId="{7AF375B1-4268-42B1-BA80-EC44286518F1}">
      <dgm:prSet/>
      <dgm:spPr/>
      <dgm:t>
        <a:bodyPr/>
        <a:lstStyle/>
        <a:p>
          <a:endParaRPr lang="es-ES">
            <a:solidFill>
              <a:schemeClr val="tx1"/>
            </a:solidFill>
            <a:latin typeface="Arial Rounded MT Bold" pitchFamily="34" charset="0"/>
          </a:endParaRPr>
        </a:p>
      </dgm:t>
    </dgm:pt>
    <dgm:pt modelId="{C853AEFC-DB7E-46E4-AC4E-ADCC4F97AE71}" type="sibTrans" cxnId="{7AF375B1-4268-42B1-BA80-EC44286518F1}">
      <dgm:prSet/>
      <dgm:spPr/>
      <dgm:t>
        <a:bodyPr/>
        <a:lstStyle/>
        <a:p>
          <a:endParaRPr lang="es-ES">
            <a:solidFill>
              <a:schemeClr val="tx1"/>
            </a:solidFill>
            <a:latin typeface="Arial Rounded MT Bold" pitchFamily="34" charset="0"/>
          </a:endParaRPr>
        </a:p>
      </dgm:t>
    </dgm:pt>
    <dgm:pt modelId="{33DE3BE0-DD25-495F-BF1F-88DF3E28F02F}">
      <dgm:prSet phldrT="[Texto]"/>
      <dgm:spPr/>
      <dgm:t>
        <a:bodyPr/>
        <a:lstStyle/>
        <a:p>
          <a:r>
            <a:rPr lang="es-ES">
              <a:latin typeface="Arial Rounded MT Bold" pitchFamily="34" charset="0"/>
            </a:rPr>
            <a:t>Formulación de los Programas temáticos</a:t>
          </a:r>
          <a:endParaRPr lang="es-ES" dirty="0">
            <a:latin typeface="Arial Rounded MT Bold" pitchFamily="34" charset="0"/>
          </a:endParaRPr>
        </a:p>
      </dgm:t>
    </dgm:pt>
    <dgm:pt modelId="{8E72963E-F067-4405-B9E0-989D260D5068}" type="parTrans" cxnId="{25423303-A046-428C-93BD-3F3E52792E1B}">
      <dgm:prSet/>
      <dgm:spPr/>
      <dgm:t>
        <a:bodyPr/>
        <a:lstStyle/>
        <a:p>
          <a:endParaRPr lang="es-ES">
            <a:solidFill>
              <a:schemeClr val="tx1"/>
            </a:solidFill>
            <a:latin typeface="Arial Rounded MT Bold" pitchFamily="34" charset="0"/>
          </a:endParaRPr>
        </a:p>
      </dgm:t>
    </dgm:pt>
    <dgm:pt modelId="{2F27FF84-65DC-4A69-936D-8D005BF05AB1}" type="sibTrans" cxnId="{25423303-A046-428C-93BD-3F3E52792E1B}">
      <dgm:prSet/>
      <dgm:spPr/>
      <dgm:t>
        <a:bodyPr/>
        <a:lstStyle/>
        <a:p>
          <a:endParaRPr lang="es-ES">
            <a:solidFill>
              <a:schemeClr val="tx1"/>
            </a:solidFill>
            <a:latin typeface="Arial Rounded MT Bold" pitchFamily="34" charset="0"/>
          </a:endParaRPr>
        </a:p>
      </dgm:t>
    </dgm:pt>
    <dgm:pt modelId="{89ACE37C-C471-480C-BED2-FAC4B828A139}" type="pres">
      <dgm:prSet presAssocID="{3336B689-861B-45FE-8B92-9D0DDD2536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9496CF4-C800-4874-AF3D-CA46FCD3FC41}" type="pres">
      <dgm:prSet presAssocID="{3336B689-861B-45FE-8B92-9D0DDD253633}" presName="cycle" presStyleCnt="0"/>
      <dgm:spPr/>
    </dgm:pt>
    <dgm:pt modelId="{49D6865E-6A42-499D-9405-156F547D9226}" type="pres">
      <dgm:prSet presAssocID="{C1AA8889-94CC-4187-98A2-E9BA0C6C2A70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FABAA74-E7F3-4283-8EBE-A3E6B71B3015}" type="pres">
      <dgm:prSet presAssocID="{B89DE001-5BBA-4DC2-A9C4-6A8318FB2FA0}" presName="sibTransFirstNode" presStyleLbl="bgShp" presStyleIdx="0" presStyleCnt="1"/>
      <dgm:spPr/>
      <dgm:t>
        <a:bodyPr/>
        <a:lstStyle/>
        <a:p>
          <a:endParaRPr lang="es-CO"/>
        </a:p>
      </dgm:t>
    </dgm:pt>
    <dgm:pt modelId="{6A1439AF-91EB-4B18-A3E6-186D79AD4DA5}" type="pres">
      <dgm:prSet presAssocID="{3A3685C6-E3FE-448D-89E5-9DBFBBA4E15B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B341C06-3DB9-43AA-B013-DF92954EC6E8}" type="pres">
      <dgm:prSet presAssocID="{E876F5A9-584E-412C-B929-A434A5AF71B6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3ACB9C0-90E8-429D-91BC-A9363A0C3E0D}" type="pres">
      <dgm:prSet presAssocID="{33DE3BE0-DD25-495F-BF1F-88DF3E28F02F}" presName="nodeFollowingNodes" presStyleLbl="node1" presStyleIdx="3" presStyleCnt="4" custRadScaleRad="10279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3DE6E60-2BBF-475A-981C-3B3154BCDEB4}" type="presOf" srcId="{B89DE001-5BBA-4DC2-A9C4-6A8318FB2FA0}" destId="{2FABAA74-E7F3-4283-8EBE-A3E6B71B3015}" srcOrd="0" destOrd="0" presId="urn:microsoft.com/office/officeart/2005/8/layout/cycle3"/>
    <dgm:cxn modelId="{A9A1840D-6687-4789-98C8-B56D311494FF}" type="presOf" srcId="{3336B689-861B-45FE-8B92-9D0DDD253633}" destId="{89ACE37C-C471-480C-BED2-FAC4B828A139}" srcOrd="0" destOrd="0" presId="urn:microsoft.com/office/officeart/2005/8/layout/cycle3"/>
    <dgm:cxn modelId="{F302C5A5-B5B3-4070-961B-70D88640E2D4}" type="presOf" srcId="{E876F5A9-584E-412C-B929-A434A5AF71B6}" destId="{0B341C06-3DB9-43AA-B013-DF92954EC6E8}" srcOrd="0" destOrd="0" presId="urn:microsoft.com/office/officeart/2005/8/layout/cycle3"/>
    <dgm:cxn modelId="{90EF5C11-FB05-404B-9E9C-ECD6D60BC4AC}" type="presOf" srcId="{33DE3BE0-DD25-495F-BF1F-88DF3E28F02F}" destId="{A3ACB9C0-90E8-429D-91BC-A9363A0C3E0D}" srcOrd="0" destOrd="0" presId="urn:microsoft.com/office/officeart/2005/8/layout/cycle3"/>
    <dgm:cxn modelId="{42F755D8-47C6-4B41-8134-0171986A50A9}" srcId="{3336B689-861B-45FE-8B92-9D0DDD253633}" destId="{3A3685C6-E3FE-448D-89E5-9DBFBBA4E15B}" srcOrd="1" destOrd="0" parTransId="{19868001-70BD-4BB3-8D3A-73EEB4971D6D}" sibTransId="{8995C7D9-EF6D-4088-B300-996D7AD55459}"/>
    <dgm:cxn modelId="{E016DD96-F2C8-45D7-A14D-28D78B0CA41E}" srcId="{3336B689-861B-45FE-8B92-9D0DDD253633}" destId="{C1AA8889-94CC-4187-98A2-E9BA0C6C2A70}" srcOrd="0" destOrd="0" parTransId="{F46AB6CC-6AD8-41CA-92E7-50D38B6028BA}" sibTransId="{B89DE001-5BBA-4DC2-A9C4-6A8318FB2FA0}"/>
    <dgm:cxn modelId="{7AF375B1-4268-42B1-BA80-EC44286518F1}" srcId="{3336B689-861B-45FE-8B92-9D0DDD253633}" destId="{E876F5A9-584E-412C-B929-A434A5AF71B6}" srcOrd="2" destOrd="0" parTransId="{17D8E0EC-F8A0-4D04-A688-9999757B997A}" sibTransId="{C853AEFC-DB7E-46E4-AC4E-ADCC4F97AE71}"/>
    <dgm:cxn modelId="{25423303-A046-428C-93BD-3F3E52792E1B}" srcId="{3336B689-861B-45FE-8B92-9D0DDD253633}" destId="{33DE3BE0-DD25-495F-BF1F-88DF3E28F02F}" srcOrd="3" destOrd="0" parTransId="{8E72963E-F067-4405-B9E0-989D260D5068}" sibTransId="{2F27FF84-65DC-4A69-936D-8D005BF05AB1}"/>
    <dgm:cxn modelId="{3220AC0A-A149-45BC-9F65-9766C907AF84}" type="presOf" srcId="{3A3685C6-E3FE-448D-89E5-9DBFBBA4E15B}" destId="{6A1439AF-91EB-4B18-A3E6-186D79AD4DA5}" srcOrd="0" destOrd="0" presId="urn:microsoft.com/office/officeart/2005/8/layout/cycle3"/>
    <dgm:cxn modelId="{E26EFDA7-30AE-4B66-88CB-09AF6AAE7951}" type="presOf" srcId="{C1AA8889-94CC-4187-98A2-E9BA0C6C2A70}" destId="{49D6865E-6A42-499D-9405-156F547D9226}" srcOrd="0" destOrd="0" presId="urn:microsoft.com/office/officeart/2005/8/layout/cycle3"/>
    <dgm:cxn modelId="{36060E82-491D-471C-865F-9D168B27B97A}" type="presParOf" srcId="{89ACE37C-C471-480C-BED2-FAC4B828A139}" destId="{19496CF4-C800-4874-AF3D-CA46FCD3FC41}" srcOrd="0" destOrd="0" presId="urn:microsoft.com/office/officeart/2005/8/layout/cycle3"/>
    <dgm:cxn modelId="{DF995145-8BA2-4BB3-8475-B44D2823DD29}" type="presParOf" srcId="{19496CF4-C800-4874-AF3D-CA46FCD3FC41}" destId="{49D6865E-6A42-499D-9405-156F547D9226}" srcOrd="0" destOrd="0" presId="urn:microsoft.com/office/officeart/2005/8/layout/cycle3"/>
    <dgm:cxn modelId="{2986BF2E-745B-40E3-94C3-18336C7BC4CD}" type="presParOf" srcId="{19496CF4-C800-4874-AF3D-CA46FCD3FC41}" destId="{2FABAA74-E7F3-4283-8EBE-A3E6B71B3015}" srcOrd="1" destOrd="0" presId="urn:microsoft.com/office/officeart/2005/8/layout/cycle3"/>
    <dgm:cxn modelId="{8AC7C316-9B54-4DA4-A5FB-EAC1D0C210E0}" type="presParOf" srcId="{19496CF4-C800-4874-AF3D-CA46FCD3FC41}" destId="{6A1439AF-91EB-4B18-A3E6-186D79AD4DA5}" srcOrd="2" destOrd="0" presId="urn:microsoft.com/office/officeart/2005/8/layout/cycle3"/>
    <dgm:cxn modelId="{4A7EE9BE-7207-4FC3-9BF2-A3CF9E8D0A7E}" type="presParOf" srcId="{19496CF4-C800-4874-AF3D-CA46FCD3FC41}" destId="{0B341C06-3DB9-43AA-B013-DF92954EC6E8}" srcOrd="3" destOrd="0" presId="urn:microsoft.com/office/officeart/2005/8/layout/cycle3"/>
    <dgm:cxn modelId="{46EA8880-C910-44F4-AA06-E527D9AA06CD}" type="presParOf" srcId="{19496CF4-C800-4874-AF3D-CA46FCD3FC41}" destId="{A3ACB9C0-90E8-429D-91BC-A9363A0C3E0D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4EBD71-7DF0-41C9-BBB9-27FD76EA4BD3}" type="doc">
      <dgm:prSet loTypeId="urn:microsoft.com/office/officeart/2005/8/layout/v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DB27CD23-645A-41FC-A22A-245D3B5BF9FF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500" b="1" dirty="0">
              <a:latin typeface="Arial Rounded MT Bold" pitchFamily="34" charset="0"/>
            </a:rPr>
            <a:t>Entorno e Infraestructura</a:t>
          </a:r>
          <a:endParaRPr lang="es-ES" sz="1500" b="1" dirty="0">
            <a:latin typeface="Arial Rounded MT Bold" pitchFamily="34" charset="0"/>
          </a:endParaRPr>
        </a:p>
      </dgm:t>
    </dgm:pt>
    <dgm:pt modelId="{93CD4734-F793-467A-BE61-444C70BFC6EE}" type="sibTrans" cxnId="{152C45E2-32DA-4ECA-8F79-86F3585B3E00}">
      <dgm:prSet/>
      <dgm:spPr/>
      <dgm:t>
        <a:bodyPr/>
        <a:lstStyle/>
        <a:p>
          <a:endParaRPr lang="es-ES"/>
        </a:p>
      </dgm:t>
    </dgm:pt>
    <dgm:pt modelId="{3D5FFFB8-6744-4070-BD41-91B139317A83}" type="parTrans" cxnId="{152C45E2-32DA-4ECA-8F79-86F3585B3E00}">
      <dgm:prSet/>
      <dgm:spPr/>
      <dgm:t>
        <a:bodyPr/>
        <a:lstStyle/>
        <a:p>
          <a:endParaRPr lang="es-ES"/>
        </a:p>
      </dgm:t>
    </dgm:pt>
    <dgm:pt modelId="{5B16DB4B-587E-4060-8427-B9750FB6C255}" type="pres">
      <dgm:prSet presAssocID="{F84EBD71-7DF0-41C9-BBB9-27FD76EA4BD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BFA2935-6182-4D16-9CDE-8DF901F1972A}" type="pres">
      <dgm:prSet presAssocID="{DB27CD23-645A-41FC-A22A-245D3B5BF9FF}" presName="composite" presStyleCnt="0"/>
      <dgm:spPr/>
    </dgm:pt>
    <dgm:pt modelId="{973B03D4-2D12-41D3-AB2C-30E63347B109}" type="pres">
      <dgm:prSet presAssocID="{DB27CD23-645A-41FC-A22A-245D3B5BF9FF}" presName="imgShp" presStyleLbl="fgImgPlace1" presStyleIdx="0" presStyleCnt="1" custLinFactY="-100000" custLinFactNeighborX="20111" custLinFactNeighborY="-16622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E2738E1-5AF1-46C5-9363-5FF4F0C135C7}" type="pres">
      <dgm:prSet presAssocID="{DB27CD23-645A-41FC-A22A-245D3B5BF9FF}" presName="txShp" presStyleLbl="node1" presStyleIdx="0" presStyleCnt="1" custScaleX="124321" custScaleY="80533" custLinFactY="-100000" custLinFactNeighborX="41090" custLinFactNeighborY="-14896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52C45E2-32DA-4ECA-8F79-86F3585B3E00}" srcId="{F84EBD71-7DF0-41C9-BBB9-27FD76EA4BD3}" destId="{DB27CD23-645A-41FC-A22A-245D3B5BF9FF}" srcOrd="0" destOrd="0" parTransId="{3D5FFFB8-6744-4070-BD41-91B139317A83}" sibTransId="{93CD4734-F793-467A-BE61-444C70BFC6EE}"/>
    <dgm:cxn modelId="{8B67E08E-9132-4FC2-8357-6BA0BA2525DC}" type="presOf" srcId="{F84EBD71-7DF0-41C9-BBB9-27FD76EA4BD3}" destId="{5B16DB4B-587E-4060-8427-B9750FB6C255}" srcOrd="0" destOrd="0" presId="urn:microsoft.com/office/officeart/2005/8/layout/vList3"/>
    <dgm:cxn modelId="{01B79A56-33E5-4969-A32B-463B60CF3245}" type="presOf" srcId="{DB27CD23-645A-41FC-A22A-245D3B5BF9FF}" destId="{6E2738E1-5AF1-46C5-9363-5FF4F0C135C7}" srcOrd="0" destOrd="0" presId="urn:microsoft.com/office/officeart/2005/8/layout/vList3"/>
    <dgm:cxn modelId="{6F9D5661-88A0-489E-B7D4-66D408C833B9}" type="presParOf" srcId="{5B16DB4B-587E-4060-8427-B9750FB6C255}" destId="{3BFA2935-6182-4D16-9CDE-8DF901F1972A}" srcOrd="0" destOrd="0" presId="urn:microsoft.com/office/officeart/2005/8/layout/vList3"/>
    <dgm:cxn modelId="{739BFA2A-4DC8-4A37-985F-60D7678941C4}" type="presParOf" srcId="{3BFA2935-6182-4D16-9CDE-8DF901F1972A}" destId="{973B03D4-2D12-41D3-AB2C-30E63347B109}" srcOrd="0" destOrd="0" presId="urn:microsoft.com/office/officeart/2005/8/layout/vList3"/>
    <dgm:cxn modelId="{4680234D-CA81-46B0-BAA7-481EA58D8142}" type="presParOf" srcId="{3BFA2935-6182-4D16-9CDE-8DF901F1972A}" destId="{6E2738E1-5AF1-46C5-9363-5FF4F0C135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4EBD71-7DF0-41C9-BBB9-27FD76EA4BD3}" type="doc">
      <dgm:prSet loTypeId="urn:microsoft.com/office/officeart/2005/8/layout/v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DB27CD23-645A-41FC-A22A-245D3B5BF9FF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600" b="1" dirty="0"/>
            <a:t>Biodiversidad y Servicios Ecosistémicos</a:t>
          </a:r>
        </a:p>
      </dgm:t>
    </dgm:pt>
    <dgm:pt modelId="{93CD4734-F793-467A-BE61-444C70BFC6EE}" type="sibTrans" cxnId="{152C45E2-32DA-4ECA-8F79-86F3585B3E00}">
      <dgm:prSet/>
      <dgm:spPr/>
      <dgm:t>
        <a:bodyPr/>
        <a:lstStyle/>
        <a:p>
          <a:endParaRPr lang="es-ES"/>
        </a:p>
      </dgm:t>
    </dgm:pt>
    <dgm:pt modelId="{3D5FFFB8-6744-4070-BD41-91B139317A83}" type="parTrans" cxnId="{152C45E2-32DA-4ECA-8F79-86F3585B3E00}">
      <dgm:prSet/>
      <dgm:spPr/>
      <dgm:t>
        <a:bodyPr/>
        <a:lstStyle/>
        <a:p>
          <a:endParaRPr lang="es-ES"/>
        </a:p>
      </dgm:t>
    </dgm:pt>
    <dgm:pt modelId="{5B16DB4B-587E-4060-8427-B9750FB6C255}" type="pres">
      <dgm:prSet presAssocID="{F84EBD71-7DF0-41C9-BBB9-27FD76EA4BD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BFA2935-6182-4D16-9CDE-8DF901F1972A}" type="pres">
      <dgm:prSet presAssocID="{DB27CD23-645A-41FC-A22A-245D3B5BF9FF}" presName="composite" presStyleCnt="0"/>
      <dgm:spPr/>
    </dgm:pt>
    <dgm:pt modelId="{973B03D4-2D12-41D3-AB2C-30E63347B109}" type="pres">
      <dgm:prSet presAssocID="{DB27CD23-645A-41FC-A22A-245D3B5BF9FF}" presName="imgShp" presStyleLbl="fgImgPlace1" presStyleIdx="0" presStyleCnt="1" custLinFactNeighborX="-34851" custLinFactNeighborY="931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E2738E1-5AF1-46C5-9363-5FF4F0C135C7}" type="pres">
      <dgm:prSet presAssocID="{DB27CD23-645A-41FC-A22A-245D3B5BF9FF}" presName="txShp" presStyleLbl="node1" presStyleIdx="0" presStyleCnt="1" custScaleX="124321" custScaleY="80533" custLinFactNeighborX="6514" custLinFactNeighborY="432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B053809-83D9-4455-A327-6D74EDA2B585}" type="presOf" srcId="{DB27CD23-645A-41FC-A22A-245D3B5BF9FF}" destId="{6E2738E1-5AF1-46C5-9363-5FF4F0C135C7}" srcOrd="0" destOrd="0" presId="urn:microsoft.com/office/officeart/2005/8/layout/vList3"/>
    <dgm:cxn modelId="{7FBEDA7F-C442-47C5-8CFE-C1A81AC54346}" type="presOf" srcId="{F84EBD71-7DF0-41C9-BBB9-27FD76EA4BD3}" destId="{5B16DB4B-587E-4060-8427-B9750FB6C255}" srcOrd="0" destOrd="0" presId="urn:microsoft.com/office/officeart/2005/8/layout/vList3"/>
    <dgm:cxn modelId="{152C45E2-32DA-4ECA-8F79-86F3585B3E00}" srcId="{F84EBD71-7DF0-41C9-BBB9-27FD76EA4BD3}" destId="{DB27CD23-645A-41FC-A22A-245D3B5BF9FF}" srcOrd="0" destOrd="0" parTransId="{3D5FFFB8-6744-4070-BD41-91B139317A83}" sibTransId="{93CD4734-F793-467A-BE61-444C70BFC6EE}"/>
    <dgm:cxn modelId="{AF5D73B0-EA55-4105-8C4E-6A5C1B9D296A}" type="presParOf" srcId="{5B16DB4B-587E-4060-8427-B9750FB6C255}" destId="{3BFA2935-6182-4D16-9CDE-8DF901F1972A}" srcOrd="0" destOrd="0" presId="urn:microsoft.com/office/officeart/2005/8/layout/vList3"/>
    <dgm:cxn modelId="{21504CDF-09B7-4BC2-8735-DD43CCD9F056}" type="presParOf" srcId="{3BFA2935-6182-4D16-9CDE-8DF901F1972A}" destId="{973B03D4-2D12-41D3-AB2C-30E63347B109}" srcOrd="0" destOrd="0" presId="urn:microsoft.com/office/officeart/2005/8/layout/vList3"/>
    <dgm:cxn modelId="{13531ACF-9941-4E9F-AEFB-7A02ED4C84E3}" type="presParOf" srcId="{3BFA2935-6182-4D16-9CDE-8DF901F1972A}" destId="{6E2738E1-5AF1-46C5-9363-5FF4F0C135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4EBD71-7DF0-41C9-BBB9-27FD76EA4BD3}" type="doc">
      <dgm:prSet loTypeId="urn:microsoft.com/office/officeart/2005/8/layout/v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DB27CD23-645A-41FC-A22A-245D3B5BF9FF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="1" dirty="0"/>
            <a:t>Manejo de Residuos Sólidos</a:t>
          </a:r>
          <a:endParaRPr lang="es-ES" sz="1600" b="1" dirty="0"/>
        </a:p>
      </dgm:t>
    </dgm:pt>
    <dgm:pt modelId="{93CD4734-F793-467A-BE61-444C70BFC6EE}" type="sibTrans" cxnId="{152C45E2-32DA-4ECA-8F79-86F3585B3E00}">
      <dgm:prSet/>
      <dgm:spPr/>
      <dgm:t>
        <a:bodyPr/>
        <a:lstStyle/>
        <a:p>
          <a:endParaRPr lang="es-ES"/>
        </a:p>
      </dgm:t>
    </dgm:pt>
    <dgm:pt modelId="{3D5FFFB8-6744-4070-BD41-91B139317A83}" type="parTrans" cxnId="{152C45E2-32DA-4ECA-8F79-86F3585B3E00}">
      <dgm:prSet/>
      <dgm:spPr/>
      <dgm:t>
        <a:bodyPr/>
        <a:lstStyle/>
        <a:p>
          <a:endParaRPr lang="es-ES"/>
        </a:p>
      </dgm:t>
    </dgm:pt>
    <dgm:pt modelId="{5B16DB4B-587E-4060-8427-B9750FB6C255}" type="pres">
      <dgm:prSet presAssocID="{F84EBD71-7DF0-41C9-BBB9-27FD76EA4BD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BFA2935-6182-4D16-9CDE-8DF901F1972A}" type="pres">
      <dgm:prSet presAssocID="{DB27CD23-645A-41FC-A22A-245D3B5BF9FF}" presName="composite" presStyleCnt="0"/>
      <dgm:spPr/>
    </dgm:pt>
    <dgm:pt modelId="{973B03D4-2D12-41D3-AB2C-30E63347B109}" type="pres">
      <dgm:prSet presAssocID="{DB27CD23-645A-41FC-A22A-245D3B5BF9FF}" presName="imgShp" presStyleLbl="fgImgPlace1" presStyleIdx="0" presStyleCnt="1" custLinFactNeighborX="-34851" custLinFactNeighborY="931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E2738E1-5AF1-46C5-9363-5FF4F0C135C7}" type="pres">
      <dgm:prSet presAssocID="{DB27CD23-645A-41FC-A22A-245D3B5BF9FF}" presName="txShp" presStyleLbl="node1" presStyleIdx="0" presStyleCnt="1" custScaleX="124321" custScaleY="80533" custLinFactNeighborX="6514" custLinFactNeighborY="432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52C45E2-32DA-4ECA-8F79-86F3585B3E00}" srcId="{F84EBD71-7DF0-41C9-BBB9-27FD76EA4BD3}" destId="{DB27CD23-645A-41FC-A22A-245D3B5BF9FF}" srcOrd="0" destOrd="0" parTransId="{3D5FFFB8-6744-4070-BD41-91B139317A83}" sibTransId="{93CD4734-F793-467A-BE61-444C70BFC6EE}"/>
    <dgm:cxn modelId="{C60DB809-BE62-44E7-AE18-734824073431}" type="presOf" srcId="{F84EBD71-7DF0-41C9-BBB9-27FD76EA4BD3}" destId="{5B16DB4B-587E-4060-8427-B9750FB6C255}" srcOrd="0" destOrd="0" presId="urn:microsoft.com/office/officeart/2005/8/layout/vList3"/>
    <dgm:cxn modelId="{D4BE8174-673B-4A38-BB9D-2C8CE13DB155}" type="presOf" srcId="{DB27CD23-645A-41FC-A22A-245D3B5BF9FF}" destId="{6E2738E1-5AF1-46C5-9363-5FF4F0C135C7}" srcOrd="0" destOrd="0" presId="urn:microsoft.com/office/officeart/2005/8/layout/vList3"/>
    <dgm:cxn modelId="{301338AD-B2EE-4B57-B8D9-F988DB8B960F}" type="presParOf" srcId="{5B16DB4B-587E-4060-8427-B9750FB6C255}" destId="{3BFA2935-6182-4D16-9CDE-8DF901F1972A}" srcOrd="0" destOrd="0" presId="urn:microsoft.com/office/officeart/2005/8/layout/vList3"/>
    <dgm:cxn modelId="{F40B0D89-2942-4919-993D-90DB2D3DB15C}" type="presParOf" srcId="{3BFA2935-6182-4D16-9CDE-8DF901F1972A}" destId="{973B03D4-2D12-41D3-AB2C-30E63347B109}" srcOrd="0" destOrd="0" presId="urn:microsoft.com/office/officeart/2005/8/layout/vList3"/>
    <dgm:cxn modelId="{1F8765ED-CEB6-4367-ACE0-DA5842ABEB81}" type="presParOf" srcId="{3BFA2935-6182-4D16-9CDE-8DF901F1972A}" destId="{6E2738E1-5AF1-46C5-9363-5FF4F0C135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4EBD71-7DF0-41C9-BBB9-27FD76EA4BD3}" type="doc">
      <dgm:prSet loTypeId="urn:microsoft.com/office/officeart/2005/8/layout/v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DB27CD23-645A-41FC-A22A-245D3B5BF9FF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b="1" dirty="0"/>
            <a:t>Uso del Agua</a:t>
          </a:r>
          <a:endParaRPr lang="es-ES" sz="2000" b="1" dirty="0"/>
        </a:p>
      </dgm:t>
    </dgm:pt>
    <dgm:pt modelId="{93CD4734-F793-467A-BE61-444C70BFC6EE}" type="sibTrans" cxnId="{152C45E2-32DA-4ECA-8F79-86F3585B3E00}">
      <dgm:prSet/>
      <dgm:spPr/>
      <dgm:t>
        <a:bodyPr/>
        <a:lstStyle/>
        <a:p>
          <a:endParaRPr lang="es-ES"/>
        </a:p>
      </dgm:t>
    </dgm:pt>
    <dgm:pt modelId="{3D5FFFB8-6744-4070-BD41-91B139317A83}" type="parTrans" cxnId="{152C45E2-32DA-4ECA-8F79-86F3585B3E00}">
      <dgm:prSet/>
      <dgm:spPr/>
      <dgm:t>
        <a:bodyPr/>
        <a:lstStyle/>
        <a:p>
          <a:endParaRPr lang="es-ES"/>
        </a:p>
      </dgm:t>
    </dgm:pt>
    <dgm:pt modelId="{5B16DB4B-587E-4060-8427-B9750FB6C255}" type="pres">
      <dgm:prSet presAssocID="{F84EBD71-7DF0-41C9-BBB9-27FD76EA4BD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BFA2935-6182-4D16-9CDE-8DF901F1972A}" type="pres">
      <dgm:prSet presAssocID="{DB27CD23-645A-41FC-A22A-245D3B5BF9FF}" presName="composite" presStyleCnt="0"/>
      <dgm:spPr/>
    </dgm:pt>
    <dgm:pt modelId="{973B03D4-2D12-41D3-AB2C-30E63347B109}" type="pres">
      <dgm:prSet presAssocID="{DB27CD23-645A-41FC-A22A-245D3B5BF9FF}" presName="imgShp" presStyleLbl="fgImgPlace1" presStyleIdx="0" presStyleCnt="1" custScaleX="99918" custScaleY="92200" custLinFactNeighborX="496" custLinFactNeighborY="1283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E2738E1-5AF1-46C5-9363-5FF4F0C135C7}" type="pres">
      <dgm:prSet presAssocID="{DB27CD23-645A-41FC-A22A-245D3B5BF9FF}" presName="txShp" presStyleLbl="node1" presStyleIdx="0" presStyleCnt="1" custScaleX="100618" custScaleY="57384" custLinFactNeighborX="7728" custLinFactNeighborY="315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4DE8979-D433-44AD-8FF9-52CBE07CF670}" type="presOf" srcId="{DB27CD23-645A-41FC-A22A-245D3B5BF9FF}" destId="{6E2738E1-5AF1-46C5-9363-5FF4F0C135C7}" srcOrd="0" destOrd="0" presId="urn:microsoft.com/office/officeart/2005/8/layout/vList3"/>
    <dgm:cxn modelId="{152C45E2-32DA-4ECA-8F79-86F3585B3E00}" srcId="{F84EBD71-7DF0-41C9-BBB9-27FD76EA4BD3}" destId="{DB27CD23-645A-41FC-A22A-245D3B5BF9FF}" srcOrd="0" destOrd="0" parTransId="{3D5FFFB8-6744-4070-BD41-91B139317A83}" sibTransId="{93CD4734-F793-467A-BE61-444C70BFC6EE}"/>
    <dgm:cxn modelId="{05072B6B-C3AA-44B3-B839-EC789C349972}" type="presOf" srcId="{F84EBD71-7DF0-41C9-BBB9-27FD76EA4BD3}" destId="{5B16DB4B-587E-4060-8427-B9750FB6C255}" srcOrd="0" destOrd="0" presId="urn:microsoft.com/office/officeart/2005/8/layout/vList3"/>
    <dgm:cxn modelId="{223CC392-A8A3-4F6C-941D-3BD39FB611FA}" type="presParOf" srcId="{5B16DB4B-587E-4060-8427-B9750FB6C255}" destId="{3BFA2935-6182-4D16-9CDE-8DF901F1972A}" srcOrd="0" destOrd="0" presId="urn:microsoft.com/office/officeart/2005/8/layout/vList3"/>
    <dgm:cxn modelId="{C6596A48-3CD2-4E86-89E1-7AC455F52EF9}" type="presParOf" srcId="{3BFA2935-6182-4D16-9CDE-8DF901F1972A}" destId="{973B03D4-2D12-41D3-AB2C-30E63347B109}" srcOrd="0" destOrd="0" presId="urn:microsoft.com/office/officeart/2005/8/layout/vList3"/>
    <dgm:cxn modelId="{2C2F9F5A-EB21-459B-8EC3-841A02BF03F8}" type="presParOf" srcId="{3BFA2935-6182-4D16-9CDE-8DF901F1972A}" destId="{6E2738E1-5AF1-46C5-9363-5FF4F0C135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4EBD71-7DF0-41C9-BBB9-27FD76EA4BD3}" type="doc">
      <dgm:prSet loTypeId="urn:microsoft.com/office/officeart/2005/8/layout/v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DB27CD23-645A-41FC-A22A-245D3B5BF9FF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="1" dirty="0"/>
            <a:t>Sistema de transporte</a:t>
          </a:r>
          <a:endParaRPr lang="es-ES" sz="1600" b="1" dirty="0"/>
        </a:p>
      </dgm:t>
    </dgm:pt>
    <dgm:pt modelId="{93CD4734-F793-467A-BE61-444C70BFC6EE}" type="sibTrans" cxnId="{152C45E2-32DA-4ECA-8F79-86F3585B3E00}">
      <dgm:prSet/>
      <dgm:spPr/>
      <dgm:t>
        <a:bodyPr/>
        <a:lstStyle/>
        <a:p>
          <a:endParaRPr lang="es-ES"/>
        </a:p>
      </dgm:t>
    </dgm:pt>
    <dgm:pt modelId="{3D5FFFB8-6744-4070-BD41-91B139317A83}" type="parTrans" cxnId="{152C45E2-32DA-4ECA-8F79-86F3585B3E00}">
      <dgm:prSet/>
      <dgm:spPr/>
      <dgm:t>
        <a:bodyPr/>
        <a:lstStyle/>
        <a:p>
          <a:endParaRPr lang="es-ES"/>
        </a:p>
      </dgm:t>
    </dgm:pt>
    <dgm:pt modelId="{5B16DB4B-587E-4060-8427-B9750FB6C255}" type="pres">
      <dgm:prSet presAssocID="{F84EBD71-7DF0-41C9-BBB9-27FD76EA4BD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BFA2935-6182-4D16-9CDE-8DF901F1972A}" type="pres">
      <dgm:prSet presAssocID="{DB27CD23-645A-41FC-A22A-245D3B5BF9FF}" presName="composite" presStyleCnt="0"/>
      <dgm:spPr/>
    </dgm:pt>
    <dgm:pt modelId="{973B03D4-2D12-41D3-AB2C-30E63347B109}" type="pres">
      <dgm:prSet presAssocID="{DB27CD23-645A-41FC-A22A-245D3B5BF9FF}" presName="imgShp" presStyleLbl="fgImgPlace1" presStyleIdx="0" presStyleCnt="1" custScaleX="96544" custScaleY="98851" custLinFactNeighborX="-15673" custLinFactNeighborY="1905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E2738E1-5AF1-46C5-9363-5FF4F0C135C7}" type="pres">
      <dgm:prSet presAssocID="{DB27CD23-645A-41FC-A22A-245D3B5BF9FF}" presName="txShp" presStyleLbl="node1" presStyleIdx="0" presStyleCnt="1" custAng="0" custScaleX="95637" custScaleY="100000" custLinFactNeighborX="24754" custLinFactNeighborY="-3406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E8ABFF1-CF09-427E-8F8F-AD8DACA24D30}" type="presOf" srcId="{F84EBD71-7DF0-41C9-BBB9-27FD76EA4BD3}" destId="{5B16DB4B-587E-4060-8427-B9750FB6C255}" srcOrd="0" destOrd="0" presId="urn:microsoft.com/office/officeart/2005/8/layout/vList3"/>
    <dgm:cxn modelId="{152C45E2-32DA-4ECA-8F79-86F3585B3E00}" srcId="{F84EBD71-7DF0-41C9-BBB9-27FD76EA4BD3}" destId="{DB27CD23-645A-41FC-A22A-245D3B5BF9FF}" srcOrd="0" destOrd="0" parTransId="{3D5FFFB8-6744-4070-BD41-91B139317A83}" sibTransId="{93CD4734-F793-467A-BE61-444C70BFC6EE}"/>
    <dgm:cxn modelId="{FBF1DC6C-C71A-4064-9D86-2783996BC458}" type="presOf" srcId="{DB27CD23-645A-41FC-A22A-245D3B5BF9FF}" destId="{6E2738E1-5AF1-46C5-9363-5FF4F0C135C7}" srcOrd="0" destOrd="0" presId="urn:microsoft.com/office/officeart/2005/8/layout/vList3"/>
    <dgm:cxn modelId="{9103E62C-6BC7-48DA-8523-BC2FD4F08892}" type="presParOf" srcId="{5B16DB4B-587E-4060-8427-B9750FB6C255}" destId="{3BFA2935-6182-4D16-9CDE-8DF901F1972A}" srcOrd="0" destOrd="0" presId="urn:microsoft.com/office/officeart/2005/8/layout/vList3"/>
    <dgm:cxn modelId="{837F185D-271E-4A21-A52D-1FA79EA1CCDC}" type="presParOf" srcId="{3BFA2935-6182-4D16-9CDE-8DF901F1972A}" destId="{973B03D4-2D12-41D3-AB2C-30E63347B109}" srcOrd="0" destOrd="0" presId="urn:microsoft.com/office/officeart/2005/8/layout/vList3"/>
    <dgm:cxn modelId="{06664287-8FB9-492F-A359-73112076EE00}" type="presParOf" srcId="{3BFA2935-6182-4D16-9CDE-8DF901F1972A}" destId="{6E2738E1-5AF1-46C5-9363-5FF4F0C135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4EBD71-7DF0-41C9-BBB9-27FD76EA4BD3}" type="doc">
      <dgm:prSet loTypeId="urn:microsoft.com/office/officeart/2005/8/layout/v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DB27CD23-645A-41FC-A22A-245D3B5BF9FF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="1" dirty="0"/>
            <a:t>Educación</a:t>
          </a:r>
          <a:endParaRPr lang="es-ES" sz="1600" b="1" dirty="0"/>
        </a:p>
      </dgm:t>
    </dgm:pt>
    <dgm:pt modelId="{93CD4734-F793-467A-BE61-444C70BFC6EE}" type="sibTrans" cxnId="{152C45E2-32DA-4ECA-8F79-86F3585B3E00}">
      <dgm:prSet/>
      <dgm:spPr/>
      <dgm:t>
        <a:bodyPr/>
        <a:lstStyle/>
        <a:p>
          <a:endParaRPr lang="es-ES"/>
        </a:p>
      </dgm:t>
    </dgm:pt>
    <dgm:pt modelId="{3D5FFFB8-6744-4070-BD41-91B139317A83}" type="parTrans" cxnId="{152C45E2-32DA-4ECA-8F79-86F3585B3E00}">
      <dgm:prSet/>
      <dgm:spPr/>
      <dgm:t>
        <a:bodyPr/>
        <a:lstStyle/>
        <a:p>
          <a:endParaRPr lang="es-ES"/>
        </a:p>
      </dgm:t>
    </dgm:pt>
    <dgm:pt modelId="{5B16DB4B-587E-4060-8427-B9750FB6C255}" type="pres">
      <dgm:prSet presAssocID="{F84EBD71-7DF0-41C9-BBB9-27FD76EA4BD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BFA2935-6182-4D16-9CDE-8DF901F1972A}" type="pres">
      <dgm:prSet presAssocID="{DB27CD23-645A-41FC-A22A-245D3B5BF9FF}" presName="composite" presStyleCnt="0"/>
      <dgm:spPr/>
    </dgm:pt>
    <dgm:pt modelId="{973B03D4-2D12-41D3-AB2C-30E63347B109}" type="pres">
      <dgm:prSet presAssocID="{DB27CD23-645A-41FC-A22A-245D3B5BF9FF}" presName="imgShp" presStyleLbl="fgImgPlace1" presStyleIdx="0" presStyleCnt="1" custScaleX="116390" custScaleY="127811" custLinFactNeighborX="496" custLinFactNeighborY="1283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E2738E1-5AF1-46C5-9363-5FF4F0C135C7}" type="pres">
      <dgm:prSet presAssocID="{DB27CD23-645A-41FC-A22A-245D3B5BF9FF}" presName="txShp" presStyleLbl="node1" presStyleIdx="0" presStyleCnt="1" custScaleX="119938" custScaleY="65945" custLinFactNeighborX="7728" custLinFactNeighborY="315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02486B3-1DE0-445A-A772-F5857D5D6B70}" type="presOf" srcId="{DB27CD23-645A-41FC-A22A-245D3B5BF9FF}" destId="{6E2738E1-5AF1-46C5-9363-5FF4F0C135C7}" srcOrd="0" destOrd="0" presId="urn:microsoft.com/office/officeart/2005/8/layout/vList3"/>
    <dgm:cxn modelId="{152C45E2-32DA-4ECA-8F79-86F3585B3E00}" srcId="{F84EBD71-7DF0-41C9-BBB9-27FD76EA4BD3}" destId="{DB27CD23-645A-41FC-A22A-245D3B5BF9FF}" srcOrd="0" destOrd="0" parTransId="{3D5FFFB8-6744-4070-BD41-91B139317A83}" sibTransId="{93CD4734-F793-467A-BE61-444C70BFC6EE}"/>
    <dgm:cxn modelId="{40050998-E32B-4EBB-ADD1-62908240B0F6}" type="presOf" srcId="{F84EBD71-7DF0-41C9-BBB9-27FD76EA4BD3}" destId="{5B16DB4B-587E-4060-8427-B9750FB6C255}" srcOrd="0" destOrd="0" presId="urn:microsoft.com/office/officeart/2005/8/layout/vList3"/>
    <dgm:cxn modelId="{435B94E3-2FA6-4FCA-BDBD-A86CAA419375}" type="presParOf" srcId="{5B16DB4B-587E-4060-8427-B9750FB6C255}" destId="{3BFA2935-6182-4D16-9CDE-8DF901F1972A}" srcOrd="0" destOrd="0" presId="urn:microsoft.com/office/officeart/2005/8/layout/vList3"/>
    <dgm:cxn modelId="{139BA968-CFE9-451A-A588-E9B147CEE720}" type="presParOf" srcId="{3BFA2935-6182-4D16-9CDE-8DF901F1972A}" destId="{973B03D4-2D12-41D3-AB2C-30E63347B109}" srcOrd="0" destOrd="0" presId="urn:microsoft.com/office/officeart/2005/8/layout/vList3"/>
    <dgm:cxn modelId="{AF57F119-840E-4C32-8969-746B03A87068}" type="presParOf" srcId="{3BFA2935-6182-4D16-9CDE-8DF901F1972A}" destId="{6E2738E1-5AF1-46C5-9363-5FF4F0C135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76567-7A72-4BEB-8E13-0F8B3E6287F0}">
      <dsp:nvSpPr>
        <dsp:cNvPr id="0" name=""/>
        <dsp:cNvSpPr/>
      </dsp:nvSpPr>
      <dsp:spPr>
        <a:xfrm>
          <a:off x="2303311" y="0"/>
          <a:ext cx="1927214" cy="192750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23356F-236E-4CCB-90B6-C087653E63E6}">
      <dsp:nvSpPr>
        <dsp:cNvPr id="0" name=""/>
        <dsp:cNvSpPr/>
      </dsp:nvSpPr>
      <dsp:spPr>
        <a:xfrm>
          <a:off x="2729289" y="695888"/>
          <a:ext cx="1070916" cy="53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Aula</a:t>
          </a:r>
        </a:p>
      </dsp:txBody>
      <dsp:txXfrm>
        <a:off x="2729289" y="695888"/>
        <a:ext cx="1070916" cy="535329"/>
      </dsp:txXfrm>
    </dsp:sp>
    <dsp:sp modelId="{BA207388-B576-473F-8E25-0D7697CEAF87}">
      <dsp:nvSpPr>
        <dsp:cNvPr id="0" name=""/>
        <dsp:cNvSpPr/>
      </dsp:nvSpPr>
      <dsp:spPr>
        <a:xfrm>
          <a:off x="1768034" y="1107496"/>
          <a:ext cx="1927214" cy="192750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E411B4-B3CD-4727-8405-CA1D70145AA4}">
      <dsp:nvSpPr>
        <dsp:cNvPr id="0" name=""/>
        <dsp:cNvSpPr/>
      </dsp:nvSpPr>
      <dsp:spPr>
        <a:xfrm>
          <a:off x="1578928" y="1809791"/>
          <a:ext cx="2305425" cy="53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Nuevos Proyectos</a:t>
          </a:r>
        </a:p>
      </dsp:txBody>
      <dsp:txXfrm>
        <a:off x="1578928" y="1809791"/>
        <a:ext cx="2305425" cy="535329"/>
      </dsp:txXfrm>
    </dsp:sp>
    <dsp:sp modelId="{0330A6EB-3516-4C37-AAAF-2310B0C6C90B}">
      <dsp:nvSpPr>
        <dsp:cNvPr id="0" name=""/>
        <dsp:cNvSpPr/>
      </dsp:nvSpPr>
      <dsp:spPr>
        <a:xfrm>
          <a:off x="2440478" y="2347524"/>
          <a:ext cx="1655776" cy="165643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17D449-A0AF-48C0-BE22-0F5358F92C34}">
      <dsp:nvSpPr>
        <dsp:cNvPr id="0" name=""/>
        <dsp:cNvSpPr/>
      </dsp:nvSpPr>
      <dsp:spPr>
        <a:xfrm>
          <a:off x="1984885" y="2925296"/>
          <a:ext cx="2564790" cy="53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Investigación</a:t>
          </a:r>
        </a:p>
      </dsp:txBody>
      <dsp:txXfrm>
        <a:off x="1984885" y="2925296"/>
        <a:ext cx="2564790" cy="5353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738E1-5AF1-46C5-9363-5FF4F0C135C7}">
      <dsp:nvSpPr>
        <dsp:cNvPr id="0" name=""/>
        <dsp:cNvSpPr/>
      </dsp:nvSpPr>
      <dsp:spPr>
        <a:xfrm rot="10800000">
          <a:off x="459556" y="149104"/>
          <a:ext cx="2193785" cy="715191"/>
        </a:xfrm>
        <a:prstGeom prst="homePlat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9161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/>
            <a:t>Producción y consumo responsable </a:t>
          </a:r>
          <a:endParaRPr lang="es-ES" sz="2000" b="1" kern="1200" dirty="0"/>
        </a:p>
      </dsp:txBody>
      <dsp:txXfrm rot="10800000">
        <a:off x="638354" y="149104"/>
        <a:ext cx="2014987" cy="715191"/>
      </dsp:txXfrm>
    </dsp:sp>
    <dsp:sp modelId="{973B03D4-2D12-41D3-AB2C-30E63347B109}">
      <dsp:nvSpPr>
        <dsp:cNvPr id="0" name=""/>
        <dsp:cNvSpPr/>
      </dsp:nvSpPr>
      <dsp:spPr>
        <a:xfrm>
          <a:off x="0" y="48562"/>
          <a:ext cx="888072" cy="888072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A33CC-4605-42B8-9C1B-8EB1345FA217}">
      <dsp:nvSpPr>
        <dsp:cNvPr id="0" name=""/>
        <dsp:cNvSpPr/>
      </dsp:nvSpPr>
      <dsp:spPr>
        <a:xfrm>
          <a:off x="1883" y="0"/>
          <a:ext cx="2931062" cy="35352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solidFill>
                <a:schemeClr val="tx1"/>
              </a:solidFill>
            </a:rPr>
            <a:t>Del Aula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>
              <a:solidFill>
                <a:schemeClr val="tx1"/>
              </a:solidFill>
            </a:rPr>
            <a:t>Además de la</a:t>
          </a:r>
          <a:r>
            <a:rPr lang="es-CO" sz="1800" b="1" kern="1200" dirty="0">
              <a:solidFill>
                <a:schemeClr val="tx1"/>
              </a:solidFill>
            </a:rPr>
            <a:t> participación en el aula</a:t>
          </a:r>
          <a:r>
            <a:rPr lang="es-CO" sz="1800" kern="1200" dirty="0">
              <a:solidFill>
                <a:schemeClr val="tx1"/>
              </a:solidFill>
            </a:rPr>
            <a:t>, se han llevado a cabo actividades encaminadas a la sostenibilidad ambiental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883" y="1414087"/>
        <a:ext cx="2931062" cy="1414087"/>
      </dsp:txXfrm>
    </dsp:sp>
    <dsp:sp modelId="{E8CF97CA-733E-4363-A6AE-8DC537D8D136}">
      <dsp:nvSpPr>
        <dsp:cNvPr id="0" name=""/>
        <dsp:cNvSpPr/>
      </dsp:nvSpPr>
      <dsp:spPr>
        <a:xfrm>
          <a:off x="878801" y="212113"/>
          <a:ext cx="1177227" cy="1177227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9893D-B911-4934-8E87-A29DACF748B6}">
      <dsp:nvSpPr>
        <dsp:cNvPr id="0" name=""/>
        <dsp:cNvSpPr/>
      </dsp:nvSpPr>
      <dsp:spPr>
        <a:xfrm>
          <a:off x="3020877" y="0"/>
          <a:ext cx="2931062" cy="3535218"/>
        </a:xfrm>
        <a:prstGeom prst="roundRect">
          <a:avLst>
            <a:gd name="adj" fmla="val 1000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solidFill>
                <a:schemeClr val="tx1"/>
              </a:solidFill>
            </a:rPr>
            <a:t>Campus Vivo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>
              <a:solidFill>
                <a:schemeClr val="tx1"/>
              </a:solidFill>
            </a:rPr>
            <a:t>Que parte de una lectura del contexto de la universidad y propone como </a:t>
          </a:r>
          <a:r>
            <a:rPr lang="es-CO" sz="1800" b="1" kern="1200" dirty="0">
              <a:solidFill>
                <a:schemeClr val="tx1"/>
              </a:solidFill>
            </a:rPr>
            <a:t>objetivo principal que Nuestra Universidad sea Sostenible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020877" y="1414087"/>
        <a:ext cx="2931062" cy="1414087"/>
      </dsp:txXfrm>
    </dsp:sp>
    <dsp:sp modelId="{D3948E96-38C2-4FA5-9ED4-E09012227EAB}">
      <dsp:nvSpPr>
        <dsp:cNvPr id="0" name=""/>
        <dsp:cNvSpPr/>
      </dsp:nvSpPr>
      <dsp:spPr>
        <a:xfrm>
          <a:off x="3897795" y="212113"/>
          <a:ext cx="1177227" cy="1177227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F04B4-ED23-450F-9C0E-BE61AAA25212}">
      <dsp:nvSpPr>
        <dsp:cNvPr id="0" name=""/>
        <dsp:cNvSpPr/>
      </dsp:nvSpPr>
      <dsp:spPr>
        <a:xfrm>
          <a:off x="6039871" y="0"/>
          <a:ext cx="2931062" cy="3535218"/>
        </a:xfrm>
        <a:prstGeom prst="roundRect">
          <a:avLst>
            <a:gd name="adj" fmla="val 1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err="1">
              <a:solidFill>
                <a:schemeClr val="tx1"/>
              </a:solidFill>
            </a:rPr>
            <a:t>Ecohuerta</a:t>
          </a:r>
          <a:endParaRPr lang="es-ES" sz="24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b="1" kern="1200" dirty="0" err="1">
              <a:solidFill>
                <a:schemeClr val="tx1"/>
              </a:solidFill>
            </a:rPr>
            <a:t>Ecohuerta</a:t>
          </a:r>
          <a:r>
            <a:rPr lang="es-CO" sz="1800" kern="1200" dirty="0">
              <a:solidFill>
                <a:schemeClr val="tx1"/>
              </a:solidFill>
            </a:rPr>
            <a:t>, logrando ser un ejemplo y alternativa de formación para concretar un </a:t>
          </a:r>
          <a:r>
            <a:rPr lang="es-CO" sz="1800" b="1" kern="1200" dirty="0">
              <a:solidFill>
                <a:schemeClr val="tx1"/>
              </a:solidFill>
            </a:rPr>
            <a:t>laboratorio vivo </a:t>
          </a:r>
          <a:r>
            <a:rPr lang="es-CO" sz="1800" kern="1200" dirty="0">
              <a:solidFill>
                <a:schemeClr val="tx1"/>
              </a:solidFill>
            </a:rPr>
            <a:t>y aporte a  la seguridad alimentaria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6039871" y="1414087"/>
        <a:ext cx="2931062" cy="1414087"/>
      </dsp:txXfrm>
    </dsp:sp>
    <dsp:sp modelId="{A4A215EA-F26F-4C10-9B50-CD244F5CEA1B}">
      <dsp:nvSpPr>
        <dsp:cNvPr id="0" name=""/>
        <dsp:cNvSpPr/>
      </dsp:nvSpPr>
      <dsp:spPr>
        <a:xfrm>
          <a:off x="6916789" y="212113"/>
          <a:ext cx="1177227" cy="1177227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17688-0E47-469E-A49C-7CEC570E8F56}">
      <dsp:nvSpPr>
        <dsp:cNvPr id="0" name=""/>
        <dsp:cNvSpPr/>
      </dsp:nvSpPr>
      <dsp:spPr>
        <a:xfrm>
          <a:off x="320609" y="1772800"/>
          <a:ext cx="8254992" cy="307691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BAA74-E7F3-4283-8EBE-A3E6B71B3015}">
      <dsp:nvSpPr>
        <dsp:cNvPr id="0" name=""/>
        <dsp:cNvSpPr/>
      </dsp:nvSpPr>
      <dsp:spPr>
        <a:xfrm>
          <a:off x="1642640" y="-68334"/>
          <a:ext cx="3307274" cy="3307274"/>
        </a:xfrm>
        <a:prstGeom prst="circularArrow">
          <a:avLst>
            <a:gd name="adj1" fmla="val 4668"/>
            <a:gd name="adj2" fmla="val 272909"/>
            <a:gd name="adj3" fmla="val 12969226"/>
            <a:gd name="adj4" fmla="val 17937567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6865E-6A42-499D-9405-156F547D9226}">
      <dsp:nvSpPr>
        <dsp:cNvPr id="0" name=""/>
        <dsp:cNvSpPr/>
      </dsp:nvSpPr>
      <dsp:spPr>
        <a:xfrm>
          <a:off x="2234000" y="385"/>
          <a:ext cx="2124553" cy="10622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latin typeface="Arial Rounded MT Bold" pitchFamily="34" charset="0"/>
            </a:rPr>
            <a:t>Análisis del Estado de los Aspectos de Universidad Sostenible</a:t>
          </a:r>
        </a:p>
      </dsp:txBody>
      <dsp:txXfrm>
        <a:off x="2285856" y="52241"/>
        <a:ext cx="2020841" cy="958564"/>
      </dsp:txXfrm>
    </dsp:sp>
    <dsp:sp modelId="{6A1439AF-91EB-4B18-A3E6-186D79AD4DA5}">
      <dsp:nvSpPr>
        <dsp:cNvPr id="0" name=""/>
        <dsp:cNvSpPr/>
      </dsp:nvSpPr>
      <dsp:spPr>
        <a:xfrm>
          <a:off x="3421531" y="1187917"/>
          <a:ext cx="2124553" cy="10622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latin typeface="Arial Rounded MT Bold" pitchFamily="34" charset="0"/>
            </a:rPr>
            <a:t>Formulación de la Política Integral de Sostenibilidad</a:t>
          </a:r>
        </a:p>
      </dsp:txBody>
      <dsp:txXfrm>
        <a:off x="3473387" y="1239773"/>
        <a:ext cx="2020841" cy="958564"/>
      </dsp:txXfrm>
    </dsp:sp>
    <dsp:sp modelId="{0B341C06-3DB9-43AA-B013-DF92954EC6E8}">
      <dsp:nvSpPr>
        <dsp:cNvPr id="0" name=""/>
        <dsp:cNvSpPr/>
      </dsp:nvSpPr>
      <dsp:spPr>
        <a:xfrm>
          <a:off x="2234000" y="2375448"/>
          <a:ext cx="2124553" cy="10622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latin typeface="Arial Rounded MT Bold" pitchFamily="34" charset="0"/>
            </a:rPr>
            <a:t>Formulación del Plan de acción para la política</a:t>
          </a:r>
        </a:p>
      </dsp:txBody>
      <dsp:txXfrm>
        <a:off x="2285856" y="2427304"/>
        <a:ext cx="2020841" cy="958564"/>
      </dsp:txXfrm>
    </dsp:sp>
    <dsp:sp modelId="{A3ACB9C0-90E8-429D-91BC-A9363A0C3E0D}">
      <dsp:nvSpPr>
        <dsp:cNvPr id="0" name=""/>
        <dsp:cNvSpPr/>
      </dsp:nvSpPr>
      <dsp:spPr>
        <a:xfrm>
          <a:off x="1013230" y="1187917"/>
          <a:ext cx="2124553" cy="10622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>
              <a:latin typeface="Arial Rounded MT Bold" pitchFamily="34" charset="0"/>
            </a:rPr>
            <a:t>Formulación de los Programas temáticos</a:t>
          </a:r>
          <a:endParaRPr lang="es-ES" sz="1500" kern="1200" dirty="0">
            <a:latin typeface="Arial Rounded MT Bold" pitchFamily="34" charset="0"/>
          </a:endParaRPr>
        </a:p>
      </dsp:txBody>
      <dsp:txXfrm>
        <a:off x="1065086" y="1239773"/>
        <a:ext cx="2020841" cy="9585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738E1-5AF1-46C5-9363-5FF4F0C135C7}">
      <dsp:nvSpPr>
        <dsp:cNvPr id="0" name=""/>
        <dsp:cNvSpPr/>
      </dsp:nvSpPr>
      <dsp:spPr>
        <a:xfrm rot="10800000">
          <a:off x="442968" y="0"/>
          <a:ext cx="2113619" cy="689056"/>
        </a:xfrm>
        <a:prstGeom prst="homePlat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77305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>
              <a:latin typeface="Arial Rounded MT Bold" pitchFamily="34" charset="0"/>
            </a:rPr>
            <a:t>Entorno e Infraestructura</a:t>
          </a:r>
          <a:endParaRPr lang="es-ES" sz="1500" b="1" kern="1200" dirty="0">
            <a:latin typeface="Arial Rounded MT Bold" pitchFamily="34" charset="0"/>
          </a:endParaRPr>
        </a:p>
      </dsp:txBody>
      <dsp:txXfrm rot="10800000">
        <a:off x="615232" y="0"/>
        <a:ext cx="1941355" cy="689056"/>
      </dsp:txXfrm>
    </dsp:sp>
    <dsp:sp modelId="{973B03D4-2D12-41D3-AB2C-30E63347B109}">
      <dsp:nvSpPr>
        <dsp:cNvPr id="0" name=""/>
        <dsp:cNvSpPr/>
      </dsp:nvSpPr>
      <dsp:spPr>
        <a:xfrm>
          <a:off x="283024" y="0"/>
          <a:ext cx="855620" cy="855620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738E1-5AF1-46C5-9363-5FF4F0C135C7}">
      <dsp:nvSpPr>
        <dsp:cNvPr id="0" name=""/>
        <dsp:cNvSpPr/>
      </dsp:nvSpPr>
      <dsp:spPr>
        <a:xfrm rot="10800000">
          <a:off x="491241" y="519864"/>
          <a:ext cx="2345037" cy="764501"/>
        </a:xfrm>
        <a:prstGeom prst="homePlat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1861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Biodiversidad y Servicios Ecosistémicos</a:t>
          </a:r>
        </a:p>
      </dsp:txBody>
      <dsp:txXfrm rot="10800000">
        <a:off x="682366" y="519864"/>
        <a:ext cx="2153912" cy="764501"/>
      </dsp:txXfrm>
    </dsp:sp>
    <dsp:sp modelId="{973B03D4-2D12-41D3-AB2C-30E63347B109}">
      <dsp:nvSpPr>
        <dsp:cNvPr id="0" name=""/>
        <dsp:cNvSpPr/>
      </dsp:nvSpPr>
      <dsp:spPr>
        <a:xfrm>
          <a:off x="0" y="474853"/>
          <a:ext cx="949301" cy="949301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738E1-5AF1-46C5-9363-5FF4F0C135C7}">
      <dsp:nvSpPr>
        <dsp:cNvPr id="0" name=""/>
        <dsp:cNvSpPr/>
      </dsp:nvSpPr>
      <dsp:spPr>
        <a:xfrm rot="10800000">
          <a:off x="422150" y="472310"/>
          <a:ext cx="2015219" cy="656977"/>
        </a:xfrm>
        <a:prstGeom prst="homePlat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973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/>
            <a:t>Manejo de Residuos Sólidos</a:t>
          </a:r>
          <a:endParaRPr lang="es-ES" sz="1600" b="1" kern="1200" dirty="0"/>
        </a:p>
      </dsp:txBody>
      <dsp:txXfrm rot="10800000">
        <a:off x="586394" y="472310"/>
        <a:ext cx="1850975" cy="656977"/>
      </dsp:txXfrm>
    </dsp:sp>
    <dsp:sp modelId="{973B03D4-2D12-41D3-AB2C-30E63347B109}">
      <dsp:nvSpPr>
        <dsp:cNvPr id="0" name=""/>
        <dsp:cNvSpPr/>
      </dsp:nvSpPr>
      <dsp:spPr>
        <a:xfrm>
          <a:off x="0" y="433629"/>
          <a:ext cx="815786" cy="815786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738E1-5AF1-46C5-9363-5FF4F0C135C7}">
      <dsp:nvSpPr>
        <dsp:cNvPr id="0" name=""/>
        <dsp:cNvSpPr/>
      </dsp:nvSpPr>
      <dsp:spPr>
        <a:xfrm rot="10800000">
          <a:off x="818486" y="212068"/>
          <a:ext cx="1867667" cy="496446"/>
        </a:xfrm>
        <a:prstGeom prst="homePlat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49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/>
            <a:t>Uso del Agua</a:t>
          </a:r>
          <a:endParaRPr lang="es-ES" sz="2000" b="1" kern="1200" dirty="0"/>
        </a:p>
      </dsp:txBody>
      <dsp:txXfrm rot="10800000">
        <a:off x="942597" y="212068"/>
        <a:ext cx="1743556" cy="496446"/>
      </dsp:txXfrm>
    </dsp:sp>
    <dsp:sp modelId="{973B03D4-2D12-41D3-AB2C-30E63347B109}">
      <dsp:nvSpPr>
        <dsp:cNvPr id="0" name=""/>
        <dsp:cNvSpPr/>
      </dsp:nvSpPr>
      <dsp:spPr>
        <a:xfrm>
          <a:off x="252856" y="68325"/>
          <a:ext cx="864420" cy="797650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738E1-5AF1-46C5-9363-5FF4F0C135C7}">
      <dsp:nvSpPr>
        <dsp:cNvPr id="0" name=""/>
        <dsp:cNvSpPr/>
      </dsp:nvSpPr>
      <dsp:spPr>
        <a:xfrm rot="10800000">
          <a:off x="1504939" y="0"/>
          <a:ext cx="2629350" cy="814306"/>
        </a:xfrm>
        <a:prstGeom prst="homePlat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908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/>
            <a:t>Sistema de transporte</a:t>
          </a:r>
          <a:endParaRPr lang="es-ES" sz="1600" b="1" kern="1200" dirty="0"/>
        </a:p>
      </dsp:txBody>
      <dsp:txXfrm rot="10800000">
        <a:off x="1708515" y="0"/>
        <a:ext cx="2425774" cy="814306"/>
      </dsp:txXfrm>
    </dsp:sp>
    <dsp:sp modelId="{973B03D4-2D12-41D3-AB2C-30E63347B109}">
      <dsp:nvSpPr>
        <dsp:cNvPr id="0" name=""/>
        <dsp:cNvSpPr/>
      </dsp:nvSpPr>
      <dsp:spPr>
        <a:xfrm>
          <a:off x="398314" y="9356"/>
          <a:ext cx="786163" cy="804949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738E1-5AF1-46C5-9363-5FF4F0C135C7}">
      <dsp:nvSpPr>
        <dsp:cNvPr id="0" name=""/>
        <dsp:cNvSpPr/>
      </dsp:nvSpPr>
      <dsp:spPr>
        <a:xfrm rot="10800000">
          <a:off x="447811" y="250291"/>
          <a:ext cx="1764560" cy="483974"/>
        </a:xfrm>
        <a:prstGeom prst="homePlat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2363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/>
            <a:t>Educación</a:t>
          </a:r>
          <a:endParaRPr lang="es-ES" sz="1600" b="1" kern="1200" dirty="0"/>
        </a:p>
      </dsp:txBody>
      <dsp:txXfrm rot="10800000">
        <a:off x="568804" y="250291"/>
        <a:ext cx="1643567" cy="483974"/>
      </dsp:txXfrm>
    </dsp:sp>
    <dsp:sp modelId="{973B03D4-2D12-41D3-AB2C-30E63347B109}">
      <dsp:nvSpPr>
        <dsp:cNvPr id="0" name=""/>
        <dsp:cNvSpPr/>
      </dsp:nvSpPr>
      <dsp:spPr>
        <a:xfrm>
          <a:off x="87330" y="220"/>
          <a:ext cx="854194" cy="938013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9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308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621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681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309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929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79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695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814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994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329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DFC88-FB26-4AD5-8E1D-556E2CE17773}" type="datetimeFigureOut">
              <a:rPr lang="es-CO" smtClean="0"/>
              <a:t>21/09/2016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911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camred.com.ar/centrodocumentacion/documentacion/Proyectar%20la%20sustentabilidad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1450" y="2608570"/>
            <a:ext cx="504825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PONENCIAS</a:t>
            </a:r>
            <a:r>
              <a:rPr lang="es-CO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CO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SISTEMATIZACIÓN DEL CONOCIMIENTO Y BUENAS PRÁCTICAS EN FORMACIÓN PARA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4196972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7" y="495374"/>
            <a:ext cx="9007535" cy="599901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88843" y="2171444"/>
            <a:ext cx="75267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7889"/>
            <a:r>
              <a:rPr lang="es-CO" sz="8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CAMPUS VIVO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388588" y="3233273"/>
            <a:ext cx="5673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latin typeface="Arial Rounded MT Bold" pitchFamily="34" charset="0"/>
              </a:rPr>
              <a:t>Nuestra Universidad Sostenible</a:t>
            </a:r>
          </a:p>
        </p:txBody>
      </p:sp>
    </p:spTree>
    <p:extLst>
      <p:ext uri="{BB962C8B-B14F-4D97-AF65-F5344CB8AC3E}">
        <p14:creationId xmlns:p14="http://schemas.microsoft.com/office/powerpoint/2010/main" val="2440665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55287" y="150748"/>
            <a:ext cx="544469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35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Efectividad o resultados</a:t>
            </a:r>
          </a:p>
        </p:txBody>
      </p:sp>
      <p:graphicFrame>
        <p:nvGraphicFramePr>
          <p:cNvPr id="3" name="Diagrama 6"/>
          <p:cNvGraphicFramePr/>
          <p:nvPr>
            <p:extLst>
              <p:ext uri="{D42A27DB-BD31-4B8C-83A1-F6EECF244321}">
                <p14:modId xmlns:p14="http://schemas.microsoft.com/office/powerpoint/2010/main" val="859200748"/>
              </p:ext>
            </p:extLst>
          </p:nvPr>
        </p:nvGraphicFramePr>
        <p:xfrm>
          <a:off x="1329233" y="2766839"/>
          <a:ext cx="6592555" cy="343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2 Flecha abajo"/>
          <p:cNvSpPr/>
          <p:nvPr/>
        </p:nvSpPr>
        <p:spPr>
          <a:xfrm rot="3416226">
            <a:off x="6926163" y="1923507"/>
            <a:ext cx="991787" cy="233132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lIns="121789" tIns="60894" rIns="121789" bIns="60894" rtlCol="0" anchor="ctr"/>
          <a:lstStyle/>
          <a:p>
            <a:pPr algn="ctr"/>
            <a:r>
              <a:rPr lang="es-CO" sz="2100" b="1" dirty="0">
                <a:solidFill>
                  <a:schemeClr val="tx1"/>
                </a:solidFill>
                <a:latin typeface="Arial Rounded MT Bold" pitchFamily="34" charset="0"/>
              </a:rPr>
              <a:t>Dependencia</a:t>
            </a:r>
            <a:r>
              <a:rPr lang="es-CO" sz="1600" dirty="0">
                <a:latin typeface="Arial Rounded MT Bold" pitchFamily="34" charset="0"/>
              </a:rPr>
              <a:t> </a:t>
            </a:r>
          </a:p>
        </p:txBody>
      </p:sp>
      <p:sp>
        <p:nvSpPr>
          <p:cNvPr id="6" name="8 Flecha abajo"/>
          <p:cNvSpPr/>
          <p:nvPr/>
        </p:nvSpPr>
        <p:spPr>
          <a:xfrm rot="18475160">
            <a:off x="1515330" y="1369168"/>
            <a:ext cx="794539" cy="2220931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789" tIns="60894" rIns="121789" bIns="60894" rtlCol="0" anchor="ctr"/>
          <a:lstStyle/>
          <a:p>
            <a:pPr algn="ctr"/>
            <a:endParaRPr lang="es-CO" sz="1600" dirty="0"/>
          </a:p>
        </p:txBody>
      </p:sp>
      <p:sp>
        <p:nvSpPr>
          <p:cNvPr id="8" name="7 CuadroTexto"/>
          <p:cNvSpPr txBox="1"/>
          <p:nvPr/>
        </p:nvSpPr>
        <p:spPr>
          <a:xfrm rot="2146538">
            <a:off x="857582" y="2279644"/>
            <a:ext cx="2110034" cy="399976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s-CO" b="1" dirty="0">
                <a:solidFill>
                  <a:schemeClr val="dk1"/>
                </a:solidFill>
              </a:rPr>
              <a:t>GREENMECTRIC</a:t>
            </a:r>
          </a:p>
        </p:txBody>
      </p:sp>
      <p:sp>
        <p:nvSpPr>
          <p:cNvPr id="9" name="15 Flecha derecha"/>
          <p:cNvSpPr/>
          <p:nvPr/>
        </p:nvSpPr>
        <p:spPr>
          <a:xfrm>
            <a:off x="91464" y="4843369"/>
            <a:ext cx="2018748" cy="84465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 Rounded MT Bold" pitchFamily="34" charset="0"/>
              </a:rPr>
              <a:t>PROCESO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110212" y="1304087"/>
            <a:ext cx="4656584" cy="487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17889"/>
            <a:r>
              <a:rPr lang="es-CO" sz="2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CAMPUS VIVO </a:t>
            </a:r>
          </a:p>
        </p:txBody>
      </p:sp>
      <p:sp>
        <p:nvSpPr>
          <p:cNvPr id="12" name="11 CuadroTexto"/>
          <p:cNvSpPr txBox="1"/>
          <p:nvPr/>
        </p:nvSpPr>
        <p:spPr>
          <a:xfrm rot="10800000" flipV="1">
            <a:off x="4084841" y="1388091"/>
            <a:ext cx="4179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Nuestra universidad sostenible</a:t>
            </a:r>
          </a:p>
        </p:txBody>
      </p:sp>
    </p:spTree>
    <p:extLst>
      <p:ext uri="{BB962C8B-B14F-4D97-AF65-F5344CB8AC3E}">
        <p14:creationId xmlns:p14="http://schemas.microsoft.com/office/powerpoint/2010/main" val="281540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6796" y="130732"/>
            <a:ext cx="8834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Clasificación en el Ranking Mundial </a:t>
            </a:r>
          </a:p>
          <a:p>
            <a:pPr algn="ctr"/>
            <a:r>
              <a:rPr lang="es-CO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Green </a:t>
            </a:r>
            <a:r>
              <a:rPr lang="es-CO" sz="3600" b="1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Metric</a:t>
            </a:r>
            <a:endParaRPr lang="es-CO" sz="36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811009" y="1706524"/>
            <a:ext cx="51805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AutoNum type="arabicPeriod"/>
            </a:pPr>
            <a:r>
              <a:rPr lang="es-CO" dirty="0">
                <a:latin typeface="Arial Rounded MT Bold" pitchFamily="34" charset="0"/>
              </a:rPr>
              <a:t>Biodiversidad y servicios </a:t>
            </a:r>
            <a:r>
              <a:rPr lang="es-CO" dirty="0" err="1">
                <a:latin typeface="Arial Rounded MT Bold" pitchFamily="34" charset="0"/>
              </a:rPr>
              <a:t>ecosistémicos</a:t>
            </a:r>
            <a:r>
              <a:rPr lang="es-CO" dirty="0">
                <a:latin typeface="Arial Rounded MT Bold" pitchFamily="34" charset="0"/>
              </a:rPr>
              <a:t>*</a:t>
            </a:r>
          </a:p>
          <a:p>
            <a:pPr marL="0" lvl="1"/>
            <a:endParaRPr lang="es-CO" dirty="0">
              <a:latin typeface="Arial Rounded MT Bold" pitchFamily="34" charset="0"/>
            </a:endParaRPr>
          </a:p>
          <a:p>
            <a:r>
              <a:rPr lang="es-CO" dirty="0"/>
              <a:t>    </a:t>
            </a:r>
            <a:r>
              <a:rPr lang="es-CO" dirty="0">
                <a:latin typeface="Arial Rounded MT Bold" panose="020F0704030504030204" pitchFamily="34" charset="0"/>
              </a:rPr>
              <a:t>2. Producción y consumo consciente*</a:t>
            </a:r>
          </a:p>
          <a:p>
            <a:endParaRPr lang="es-CO" dirty="0">
              <a:latin typeface="Arial Rounded MT Bold" panose="020F0704030504030204" pitchFamily="34" charset="0"/>
            </a:endParaRPr>
          </a:p>
          <a:p>
            <a:r>
              <a:rPr lang="es-CO" dirty="0">
                <a:latin typeface="Arial Rounded MT Bold" panose="020F0704030504030204" pitchFamily="34" charset="0"/>
              </a:rPr>
              <a:t>       3. Educación para la sostenibilidad</a:t>
            </a:r>
          </a:p>
          <a:p>
            <a:endParaRPr lang="es-CO" dirty="0">
              <a:latin typeface="Arial Rounded MT Bold" panose="020F0704030504030204" pitchFamily="34" charset="0"/>
            </a:endParaRPr>
          </a:p>
          <a:p>
            <a:r>
              <a:rPr lang="es-CO" dirty="0">
                <a:latin typeface="Arial Rounded MT Bold" panose="020F0704030504030204" pitchFamily="34" charset="0"/>
              </a:rPr>
              <a:t>          4. Energía y cambio climático</a:t>
            </a:r>
          </a:p>
          <a:p>
            <a:endParaRPr lang="es-CO" dirty="0">
              <a:latin typeface="Arial Rounded MT Bold" panose="020F0704030504030204" pitchFamily="34" charset="0"/>
            </a:endParaRPr>
          </a:p>
          <a:p>
            <a:r>
              <a:rPr lang="es-CO" dirty="0">
                <a:latin typeface="Arial Rounded MT Bold" panose="020F0704030504030204" pitchFamily="34" charset="0"/>
              </a:rPr>
              <a:t>             5. Entorno e infraestructura</a:t>
            </a:r>
          </a:p>
          <a:p>
            <a:endParaRPr lang="es-CO" dirty="0">
              <a:latin typeface="Arial Rounded MT Bold" panose="020F0704030504030204" pitchFamily="34" charset="0"/>
            </a:endParaRPr>
          </a:p>
          <a:p>
            <a:r>
              <a:rPr lang="es-CO" dirty="0">
                <a:latin typeface="Arial Rounded MT Bold" panose="020F0704030504030204" pitchFamily="34" charset="0"/>
              </a:rPr>
              <a:t>                6. Sistema de transporte</a:t>
            </a:r>
          </a:p>
          <a:p>
            <a:endParaRPr lang="es-CO" dirty="0">
              <a:latin typeface="Arial Rounded MT Bold" panose="020F0704030504030204" pitchFamily="34" charset="0"/>
            </a:endParaRPr>
          </a:p>
          <a:p>
            <a:r>
              <a:rPr lang="es-CO" dirty="0">
                <a:latin typeface="Arial Rounded MT Bold" panose="020F0704030504030204" pitchFamily="34" charset="0"/>
              </a:rPr>
              <a:t>                   7. Manejo de residuos</a:t>
            </a:r>
          </a:p>
          <a:p>
            <a:endParaRPr lang="es-CO" dirty="0">
              <a:latin typeface="Arial Rounded MT Bold" panose="020F0704030504030204" pitchFamily="34" charset="0"/>
            </a:endParaRPr>
          </a:p>
          <a:p>
            <a:r>
              <a:rPr lang="es-CO" dirty="0">
                <a:latin typeface="Arial Rounded MT Bold" panose="020F0704030504030204" pitchFamily="34" charset="0"/>
              </a:rPr>
              <a:t>                      8. Uso del agua</a:t>
            </a:r>
          </a:p>
        </p:txBody>
      </p:sp>
      <p:pic>
        <p:nvPicPr>
          <p:cNvPr id="4" name="Picture 2" descr="... ateneo green d italia a confermarlo ancora una volta è greenmet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78" y="2457450"/>
            <a:ext cx="3395830" cy="2976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29560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53223" y="0"/>
            <a:ext cx="3735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Sostenibilidad</a:t>
            </a:r>
          </a:p>
        </p:txBody>
      </p:sp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456290"/>
              </p:ext>
            </p:extLst>
          </p:nvPr>
        </p:nvGraphicFramePr>
        <p:xfrm>
          <a:off x="653143" y="1057621"/>
          <a:ext cx="2556588" cy="1393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12 Rectángulo"/>
          <p:cNvSpPr/>
          <p:nvPr/>
        </p:nvSpPr>
        <p:spPr>
          <a:xfrm>
            <a:off x="4364598" y="948764"/>
            <a:ext cx="2661521" cy="57549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Formulación de Programas</a:t>
            </a:r>
          </a:p>
        </p:txBody>
      </p:sp>
      <p:sp>
        <p:nvSpPr>
          <p:cNvPr id="8" name="15 Rectángulo"/>
          <p:cNvSpPr/>
          <p:nvPr/>
        </p:nvSpPr>
        <p:spPr>
          <a:xfrm>
            <a:off x="4364597" y="1582570"/>
            <a:ext cx="2661521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1600" dirty="0"/>
              <a:t>Formulación del Programa de apropiación del espacio público y verde de la universidad</a:t>
            </a:r>
          </a:p>
        </p:txBody>
      </p:sp>
      <p:grpSp>
        <p:nvGrpSpPr>
          <p:cNvPr id="9" name="8 Grupo"/>
          <p:cNvGrpSpPr/>
          <p:nvPr/>
        </p:nvGrpSpPr>
        <p:grpSpPr>
          <a:xfrm rot="10800000">
            <a:off x="827314" y="3200399"/>
            <a:ext cx="1928485" cy="651809"/>
            <a:chOff x="-2382575" y="558319"/>
            <a:chExt cx="1928485" cy="651809"/>
          </a:xfrm>
        </p:grpSpPr>
        <p:sp>
          <p:nvSpPr>
            <p:cNvPr id="10" name="9 Pentágono"/>
            <p:cNvSpPr/>
            <p:nvPr/>
          </p:nvSpPr>
          <p:spPr>
            <a:xfrm rot="10800000">
              <a:off x="-2382575" y="558319"/>
              <a:ext cx="1928485" cy="628701"/>
            </a:xfrm>
            <a:prstGeom prst="homePlat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entágono 4"/>
            <p:cNvSpPr/>
            <p:nvPr/>
          </p:nvSpPr>
          <p:spPr>
            <a:xfrm>
              <a:off x="-2119605" y="581427"/>
              <a:ext cx="1632858" cy="628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4256" tIns="60960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600" b="1" kern="1200" dirty="0"/>
            </a:p>
          </p:txBody>
        </p:sp>
      </p:grpSp>
      <p:sp>
        <p:nvSpPr>
          <p:cNvPr id="3" name="2 Rectángulo"/>
          <p:cNvSpPr/>
          <p:nvPr/>
        </p:nvSpPr>
        <p:spPr>
          <a:xfrm>
            <a:off x="859971" y="3200399"/>
            <a:ext cx="1524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dirty="0"/>
              <a:t>Energía y Cambio Climático</a:t>
            </a:r>
            <a:endParaRPr lang="es-ES" b="1" dirty="0"/>
          </a:p>
        </p:txBody>
      </p:sp>
      <p:sp>
        <p:nvSpPr>
          <p:cNvPr id="13" name="52 Rectángulo"/>
          <p:cNvSpPr/>
          <p:nvPr/>
        </p:nvSpPr>
        <p:spPr>
          <a:xfrm rot="12186272" flipV="1">
            <a:off x="7312705" y="1442806"/>
            <a:ext cx="1524774" cy="2649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Avances </a:t>
            </a:r>
            <a:endParaRPr lang="es-CO" sz="2300" b="1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4" name="3 Rectángulo"/>
          <p:cNvSpPr/>
          <p:nvPr/>
        </p:nvSpPr>
        <p:spPr>
          <a:xfrm>
            <a:off x="4049487" y="3102429"/>
            <a:ext cx="2677884" cy="26314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sz="1500" dirty="0"/>
              <a:t>Formulación del programa de mitigación y adaptación al cambio climático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500" dirty="0" smtClean="0"/>
              <a:t>Reducción </a:t>
            </a:r>
            <a:r>
              <a:rPr lang="es-CO" sz="1500" dirty="0"/>
              <a:t>de gases de efecto invernadero y reducción de huella de Carbono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500" dirty="0" smtClean="0"/>
              <a:t>Construcción </a:t>
            </a:r>
            <a:r>
              <a:rPr lang="es-CO" sz="1500" dirty="0"/>
              <a:t>Verde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500" dirty="0" smtClean="0"/>
              <a:t>Ahorro </a:t>
            </a:r>
            <a:r>
              <a:rPr lang="es-CO" sz="1500" dirty="0"/>
              <a:t>de la energía y uso de fuentes alternativas de energía</a:t>
            </a:r>
          </a:p>
        </p:txBody>
      </p:sp>
      <p:sp>
        <p:nvSpPr>
          <p:cNvPr id="15" name="4 Rectángulo"/>
          <p:cNvSpPr/>
          <p:nvPr/>
        </p:nvSpPr>
        <p:spPr>
          <a:xfrm>
            <a:off x="7136674" y="1915886"/>
            <a:ext cx="1691640" cy="44781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sz="1500" dirty="0"/>
              <a:t>Próxima </a:t>
            </a:r>
            <a:r>
              <a:rPr lang="es-CO" sz="1400" dirty="0"/>
              <a:t>implementación de cambio de luminarias en toda la universidad / Instalación de paneles solares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400" dirty="0" err="1"/>
              <a:t>Ecohuerta</a:t>
            </a:r>
            <a:endParaRPr lang="es-CO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s-CO" sz="1400" dirty="0"/>
              <a:t>Censo de consumo energético detallado de 2013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400" dirty="0"/>
              <a:t>Censo de consumo energético detallado de 2013</a:t>
            </a:r>
          </a:p>
          <a:p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3929211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394579" y="105348"/>
            <a:ext cx="3735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Sostenibilidad</a:t>
            </a:r>
          </a:p>
        </p:txBody>
      </p:sp>
      <p:graphicFrame>
        <p:nvGraphicFramePr>
          <p:cNvPr id="3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398188"/>
              </p:ext>
            </p:extLst>
          </p:nvPr>
        </p:nvGraphicFramePr>
        <p:xfrm>
          <a:off x="0" y="2823931"/>
          <a:ext cx="2836506" cy="172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11 Rectángulo"/>
          <p:cNvSpPr/>
          <p:nvPr/>
        </p:nvSpPr>
        <p:spPr>
          <a:xfrm>
            <a:off x="2982544" y="1100085"/>
            <a:ext cx="2802436" cy="89797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Análisis sobre el estado de la U</a:t>
            </a:r>
          </a:p>
        </p:txBody>
      </p:sp>
      <p:sp>
        <p:nvSpPr>
          <p:cNvPr id="5" name="12 Rectángulo"/>
          <p:cNvSpPr/>
          <p:nvPr/>
        </p:nvSpPr>
        <p:spPr>
          <a:xfrm>
            <a:off x="6048356" y="1100085"/>
            <a:ext cx="2661521" cy="89797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Formulación de Programas</a:t>
            </a:r>
          </a:p>
        </p:txBody>
      </p:sp>
      <p:sp>
        <p:nvSpPr>
          <p:cNvPr id="6" name="14 Rectángulo"/>
          <p:cNvSpPr/>
          <p:nvPr/>
        </p:nvSpPr>
        <p:spPr>
          <a:xfrm>
            <a:off x="2963883" y="2284908"/>
            <a:ext cx="2821097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sz="1600" dirty="0"/>
              <a:t>Ecosistemas identificados en la Universidad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/>
              <a:t>Diagnóstico de los servicios que prestan los ecosistemas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/>
              <a:t>Especies insignias de fauna y flora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/>
              <a:t>Corredores ecológicos dentro de la universidad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/>
              <a:t>Valoración servicios ecosistemicos generados en la Universidad</a:t>
            </a:r>
          </a:p>
        </p:txBody>
      </p:sp>
      <p:sp>
        <p:nvSpPr>
          <p:cNvPr id="7" name="15 Rectángulo"/>
          <p:cNvSpPr/>
          <p:nvPr/>
        </p:nvSpPr>
        <p:spPr>
          <a:xfrm>
            <a:off x="6048356" y="2285322"/>
            <a:ext cx="2661521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1600" dirty="0"/>
              <a:t>Formulación de plan de manejo de la biodiversidad y los servicios ecosistémicos para la Universidad de Medellín</a:t>
            </a:r>
          </a:p>
        </p:txBody>
      </p:sp>
    </p:spTree>
    <p:extLst>
      <p:ext uri="{BB962C8B-B14F-4D97-AF65-F5344CB8AC3E}">
        <p14:creationId xmlns:p14="http://schemas.microsoft.com/office/powerpoint/2010/main" val="382302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86250" y="0"/>
            <a:ext cx="3735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Sostenibilidad</a:t>
            </a:r>
          </a:p>
        </p:txBody>
      </p:sp>
      <p:graphicFrame>
        <p:nvGraphicFramePr>
          <p:cNvPr id="3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6381"/>
              </p:ext>
            </p:extLst>
          </p:nvPr>
        </p:nvGraphicFramePr>
        <p:xfrm>
          <a:off x="1005042" y="1030457"/>
          <a:ext cx="2437565" cy="1531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5 Rectángulo"/>
          <p:cNvSpPr/>
          <p:nvPr/>
        </p:nvSpPr>
        <p:spPr>
          <a:xfrm>
            <a:off x="3868662" y="1030457"/>
            <a:ext cx="1930703" cy="89797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Formulación de Programas</a:t>
            </a:r>
          </a:p>
        </p:txBody>
      </p:sp>
      <p:sp>
        <p:nvSpPr>
          <p:cNvPr id="6" name="52 Rectángulo"/>
          <p:cNvSpPr/>
          <p:nvPr/>
        </p:nvSpPr>
        <p:spPr>
          <a:xfrm>
            <a:off x="6906607" y="1030457"/>
            <a:ext cx="1808186" cy="89797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Avances</a:t>
            </a:r>
            <a:r>
              <a:rPr lang="es-CO" sz="20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 </a:t>
            </a:r>
            <a:endParaRPr lang="es-CO" sz="2300" b="1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8" name="3 Rectángulo"/>
          <p:cNvSpPr/>
          <p:nvPr/>
        </p:nvSpPr>
        <p:spPr>
          <a:xfrm>
            <a:off x="3418115" y="2145308"/>
            <a:ext cx="323033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sz="1600" dirty="0"/>
              <a:t>Formulación del programa reciclaje y aprovechamiento de los residuos sólidos para la Universidad de Medellín</a:t>
            </a:r>
          </a:p>
          <a:p>
            <a:pPr marL="285750" indent="-285750">
              <a:buFont typeface="Arial" pitchFamily="34" charset="0"/>
              <a:buChar char="•"/>
            </a:pPr>
            <a:endParaRPr lang="es-CO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/>
              <a:t>Formulación del programa de reducción de papel, plástico e </a:t>
            </a:r>
            <a:r>
              <a:rPr lang="es-CO" sz="1600" dirty="0" err="1"/>
              <a:t>icopor</a:t>
            </a:r>
            <a:r>
              <a:rPr lang="es-CO" sz="1600" dirty="0"/>
              <a:t> para la Universidad de Medellín</a:t>
            </a:r>
          </a:p>
        </p:txBody>
      </p:sp>
      <p:sp>
        <p:nvSpPr>
          <p:cNvPr id="9" name="4 Rectángulo"/>
          <p:cNvSpPr/>
          <p:nvPr/>
        </p:nvSpPr>
        <p:spPr>
          <a:xfrm>
            <a:off x="6870398" y="2251000"/>
            <a:ext cx="184439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sz="1600" dirty="0"/>
              <a:t>PMIRS desde 2004 incluye RESPEL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/>
              <a:t>Venta de material reciclaje</a:t>
            </a:r>
          </a:p>
        </p:txBody>
      </p:sp>
    </p:spTree>
    <p:extLst>
      <p:ext uri="{BB962C8B-B14F-4D97-AF65-F5344CB8AC3E}">
        <p14:creationId xmlns:p14="http://schemas.microsoft.com/office/powerpoint/2010/main" val="2428211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86250" y="0"/>
            <a:ext cx="3735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Sostenibilidad</a:t>
            </a:r>
          </a:p>
        </p:txBody>
      </p:sp>
      <p:sp>
        <p:nvSpPr>
          <p:cNvPr id="4" name="43 Rectángulo"/>
          <p:cNvSpPr/>
          <p:nvPr/>
        </p:nvSpPr>
        <p:spPr>
          <a:xfrm>
            <a:off x="2628901" y="1030457"/>
            <a:ext cx="1866899" cy="89797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Análisis sobre el estado de la U</a:t>
            </a:r>
          </a:p>
        </p:txBody>
      </p:sp>
      <p:sp>
        <p:nvSpPr>
          <p:cNvPr id="5" name="45 Rectángulo"/>
          <p:cNvSpPr/>
          <p:nvPr/>
        </p:nvSpPr>
        <p:spPr>
          <a:xfrm>
            <a:off x="4717747" y="1030457"/>
            <a:ext cx="1930703" cy="89797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Formulación de Programas</a:t>
            </a:r>
          </a:p>
        </p:txBody>
      </p:sp>
      <p:sp>
        <p:nvSpPr>
          <p:cNvPr id="6" name="52 Rectángulo"/>
          <p:cNvSpPr/>
          <p:nvPr/>
        </p:nvSpPr>
        <p:spPr>
          <a:xfrm>
            <a:off x="6906607" y="1030457"/>
            <a:ext cx="1808186" cy="89797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Avances</a:t>
            </a:r>
            <a:r>
              <a:rPr lang="es-CO" sz="20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 </a:t>
            </a:r>
            <a:endParaRPr lang="es-CO" sz="2300" b="1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graphicFrame>
        <p:nvGraphicFramePr>
          <p:cNvPr id="10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166532"/>
              </p:ext>
            </p:extLst>
          </p:nvPr>
        </p:nvGraphicFramePr>
        <p:xfrm>
          <a:off x="-273345" y="3266591"/>
          <a:ext cx="2791272" cy="86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29 Rectángulo"/>
          <p:cNvSpPr/>
          <p:nvPr/>
        </p:nvSpPr>
        <p:spPr>
          <a:xfrm>
            <a:off x="2517927" y="2203721"/>
            <a:ext cx="1977872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CO" sz="1600" dirty="0"/>
              <a:t>Uso de tecnologías eficientes para el uso del agua.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600" dirty="0"/>
              <a:t>Tratamiento de agua consumida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600" dirty="0"/>
              <a:t>Agua reciclada para otros procesos</a:t>
            </a:r>
          </a:p>
        </p:txBody>
      </p:sp>
      <p:sp>
        <p:nvSpPr>
          <p:cNvPr id="12" name="29 Rectángulo"/>
          <p:cNvSpPr/>
          <p:nvPr/>
        </p:nvSpPr>
        <p:spPr>
          <a:xfrm>
            <a:off x="4717747" y="2199736"/>
            <a:ext cx="1930703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CO" sz="1600" dirty="0"/>
              <a:t>Uso de tecnologías eficientes para el uso del agua.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600" dirty="0"/>
              <a:t>Tratamiento de agua consumida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600" dirty="0"/>
              <a:t>Agua reciclada para otros procesos</a:t>
            </a:r>
          </a:p>
        </p:txBody>
      </p:sp>
      <p:sp>
        <p:nvSpPr>
          <p:cNvPr id="13" name="3 Rectángulo"/>
          <p:cNvSpPr/>
          <p:nvPr/>
        </p:nvSpPr>
        <p:spPr>
          <a:xfrm>
            <a:off x="6906608" y="2199736"/>
            <a:ext cx="1808186" cy="33547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sz="1600" dirty="0"/>
              <a:t>Acueducto EPM y uso de aguas de nacimientos locales.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/>
              <a:t>Algunos edificios cuentan con recirculación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/>
              <a:t>Programa de Uso Eficiente y Racional del Agua “PUEYRA”</a:t>
            </a:r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021972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86250" y="0"/>
            <a:ext cx="3735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Sostenibilidad</a:t>
            </a:r>
          </a:p>
        </p:txBody>
      </p:sp>
      <p:sp>
        <p:nvSpPr>
          <p:cNvPr id="5" name="45 Rectángulo"/>
          <p:cNvSpPr/>
          <p:nvPr/>
        </p:nvSpPr>
        <p:spPr>
          <a:xfrm>
            <a:off x="4514850" y="1030457"/>
            <a:ext cx="1930703" cy="89797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Formulación de Programas</a:t>
            </a:r>
          </a:p>
        </p:txBody>
      </p:sp>
      <p:sp>
        <p:nvSpPr>
          <p:cNvPr id="6" name="52 Rectángulo"/>
          <p:cNvSpPr/>
          <p:nvPr/>
        </p:nvSpPr>
        <p:spPr>
          <a:xfrm>
            <a:off x="6906607" y="1030457"/>
            <a:ext cx="1808186" cy="89797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Avances</a:t>
            </a:r>
            <a:r>
              <a:rPr lang="es-CO" sz="20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 </a:t>
            </a:r>
            <a:endParaRPr lang="es-CO" sz="2300" b="1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graphicFrame>
        <p:nvGraphicFramePr>
          <p:cNvPr id="1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435246"/>
              </p:ext>
            </p:extLst>
          </p:nvPr>
        </p:nvGraphicFramePr>
        <p:xfrm>
          <a:off x="-226319" y="2516724"/>
          <a:ext cx="4134290" cy="814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33 Rectángulo"/>
          <p:cNvSpPr/>
          <p:nvPr/>
        </p:nvSpPr>
        <p:spPr>
          <a:xfrm>
            <a:off x="3722914" y="2124633"/>
            <a:ext cx="3183693" cy="26314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sz="1500" dirty="0" smtClean="0"/>
              <a:t>Programa </a:t>
            </a:r>
            <a:r>
              <a:rPr lang="es-CO" sz="1500" dirty="0"/>
              <a:t>de movilidad que limite el número de vehículos particulares en el campus de la Universidad de Medellín.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500" dirty="0"/>
              <a:t>programa de movilidad que limite el número de parqueaderos en el campus de la Universidad de Medellín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500" dirty="0"/>
              <a:t>programa de movilidad para las bicicletas y peatones en el campus de la Universidad de Medellín</a:t>
            </a:r>
          </a:p>
        </p:txBody>
      </p:sp>
      <p:sp>
        <p:nvSpPr>
          <p:cNvPr id="17" name="34 Rectángulo"/>
          <p:cNvSpPr/>
          <p:nvPr/>
        </p:nvSpPr>
        <p:spPr>
          <a:xfrm>
            <a:off x="7080153" y="2124632"/>
            <a:ext cx="1873347" cy="38472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sz="1600" dirty="0"/>
              <a:t>Día sin carro y cobro de parqueadero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/>
              <a:t>Intención de convenios con </a:t>
            </a:r>
            <a:r>
              <a:rPr lang="es-CO" sz="1600" dirty="0" err="1"/>
              <a:t>Encicla</a:t>
            </a:r>
            <a:r>
              <a:rPr lang="es-CO" sz="1600" dirty="0"/>
              <a:t> y Metro de Medellín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/>
              <a:t>Día sin carro y cobro de parqueadero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/>
              <a:t>Intención de convenios con </a:t>
            </a:r>
            <a:r>
              <a:rPr lang="es-CO" sz="1600" dirty="0" err="1"/>
              <a:t>Encicla</a:t>
            </a:r>
            <a:r>
              <a:rPr lang="es-CO" sz="1600" dirty="0"/>
              <a:t> y Metro de Medellín</a:t>
            </a:r>
          </a:p>
          <a:p>
            <a:pPr marL="285750" indent="-285750">
              <a:buFont typeface="Arial" pitchFamily="34" charset="0"/>
              <a:buChar char="•"/>
            </a:pP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382095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86250" y="0"/>
            <a:ext cx="3735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Sostenibilidad</a:t>
            </a:r>
          </a:p>
        </p:txBody>
      </p:sp>
      <p:sp>
        <p:nvSpPr>
          <p:cNvPr id="5" name="45 Rectángulo"/>
          <p:cNvSpPr/>
          <p:nvPr/>
        </p:nvSpPr>
        <p:spPr>
          <a:xfrm>
            <a:off x="4770322" y="1020214"/>
            <a:ext cx="1930703" cy="89797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Formulación de Programas</a:t>
            </a:r>
          </a:p>
        </p:txBody>
      </p:sp>
      <p:sp>
        <p:nvSpPr>
          <p:cNvPr id="6" name="52 Rectángulo"/>
          <p:cNvSpPr/>
          <p:nvPr/>
        </p:nvSpPr>
        <p:spPr>
          <a:xfrm>
            <a:off x="6906607" y="1030457"/>
            <a:ext cx="1808186" cy="89797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Avances</a:t>
            </a:r>
            <a:r>
              <a:rPr lang="es-CO" sz="20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 </a:t>
            </a:r>
            <a:endParaRPr lang="es-CO" sz="2300" b="1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graphicFrame>
        <p:nvGraphicFramePr>
          <p:cNvPr id="10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859167"/>
              </p:ext>
            </p:extLst>
          </p:nvPr>
        </p:nvGraphicFramePr>
        <p:xfrm>
          <a:off x="1627310" y="1369318"/>
          <a:ext cx="2212372" cy="938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41 Rectángulo"/>
          <p:cNvSpPr/>
          <p:nvPr/>
        </p:nvSpPr>
        <p:spPr>
          <a:xfrm>
            <a:off x="4715248" y="1928429"/>
            <a:ext cx="2109433" cy="3323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CO" sz="1500" dirty="0"/>
              <a:t>Diseño y Puesta en marcha del sitio web universitario de sostenibilidad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500" dirty="0"/>
              <a:t>Inclusión de la educación y capacitación en la sostenibilidad (desarrollo sostenible y medio ambiente) dentro del Proyecto Educativo Institucional –PEI</a:t>
            </a:r>
          </a:p>
        </p:txBody>
      </p:sp>
      <p:sp>
        <p:nvSpPr>
          <p:cNvPr id="13" name="43 Rectángulo"/>
          <p:cNvSpPr/>
          <p:nvPr/>
        </p:nvSpPr>
        <p:spPr>
          <a:xfrm>
            <a:off x="6900768" y="1928429"/>
            <a:ext cx="1814025" cy="42780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sz="1600" dirty="0"/>
              <a:t>cursos en la U de ambiente y sostenibilidad en todos los programas pregrado y posgrado y extensión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/>
              <a:t>número de grupos y de estudiantes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/>
              <a:t>consultar dato en los últimos 3 años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/>
              <a:t>consultar dato en los últimos tres años</a:t>
            </a:r>
          </a:p>
        </p:txBody>
      </p:sp>
    </p:spTree>
    <p:extLst>
      <p:ext uri="{BB962C8B-B14F-4D97-AF65-F5344CB8AC3E}">
        <p14:creationId xmlns:p14="http://schemas.microsoft.com/office/powerpoint/2010/main" val="434959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86250" y="0"/>
            <a:ext cx="3735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Sostenibilidad</a:t>
            </a:r>
          </a:p>
        </p:txBody>
      </p:sp>
      <p:sp>
        <p:nvSpPr>
          <p:cNvPr id="5" name="45 Rectángulo"/>
          <p:cNvSpPr/>
          <p:nvPr/>
        </p:nvSpPr>
        <p:spPr>
          <a:xfrm>
            <a:off x="5101468" y="1335257"/>
            <a:ext cx="1930703" cy="89797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Formulación de Programas</a:t>
            </a:r>
          </a:p>
        </p:txBody>
      </p:sp>
      <p:graphicFrame>
        <p:nvGraphicFramePr>
          <p:cNvPr id="1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814424"/>
              </p:ext>
            </p:extLst>
          </p:nvPr>
        </p:nvGraphicFramePr>
        <p:xfrm>
          <a:off x="2008858" y="1331452"/>
          <a:ext cx="2653555" cy="936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15 Rectángulo"/>
          <p:cNvSpPr/>
          <p:nvPr/>
        </p:nvSpPr>
        <p:spPr>
          <a:xfrm>
            <a:off x="4920343" y="2337168"/>
            <a:ext cx="3757126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CO" sz="1600" dirty="0"/>
              <a:t>Formulación del programa de gestión de compras de productos responsables para la Universidad de Medellín.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600" dirty="0"/>
              <a:t>Formulación del programa consumo sostenible y uso racional de las materias primas para la Universidad de Medellín</a:t>
            </a:r>
          </a:p>
        </p:txBody>
      </p:sp>
    </p:spTree>
    <p:extLst>
      <p:ext uri="{BB962C8B-B14F-4D97-AF65-F5344CB8AC3E}">
        <p14:creationId xmlns:p14="http://schemas.microsoft.com/office/powerpoint/2010/main" val="1082988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1450" y="4348370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76125E"/>
                </a:solidFill>
                <a:latin typeface="Century Gothic" panose="020B0502020202020204" pitchFamily="34" charset="0"/>
              </a:rPr>
              <a:t>Dora Luz Delgado Gómez</a:t>
            </a:r>
          </a:p>
          <a:p>
            <a:r>
              <a:rPr lang="es-CO" sz="1400" b="1" dirty="0">
                <a:solidFill>
                  <a:srgbClr val="F48430"/>
                </a:solidFill>
                <a:latin typeface="Century Gothic" panose="020B0502020202020204" pitchFamily="34" charset="0"/>
              </a:rPr>
              <a:t>Facultad de Ingenierías</a:t>
            </a:r>
          </a:p>
          <a:p>
            <a:r>
              <a:rPr lang="es-CO" sz="1400" b="1" dirty="0">
                <a:solidFill>
                  <a:srgbClr val="F48430"/>
                </a:solidFill>
                <a:latin typeface="Century Gothic" panose="020B0502020202020204" pitchFamily="34" charset="0"/>
              </a:rPr>
              <a:t>Grupo de Investigación en sostenibilidad- GIS </a:t>
            </a:r>
          </a:p>
          <a:p>
            <a:r>
              <a:rPr lang="es-CO" sz="1400" b="1" dirty="0">
                <a:solidFill>
                  <a:srgbClr val="F48430"/>
                </a:solidFill>
                <a:latin typeface="Century Gothic" panose="020B0502020202020204" pitchFamily="34" charset="0"/>
              </a:rPr>
              <a:t>Jueves 22 de septiembre de 2016</a:t>
            </a:r>
            <a:endParaRPr lang="es-CO" sz="1400" dirty="0">
              <a:solidFill>
                <a:srgbClr val="F4843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 rot="10800000" flipV="1">
            <a:off x="552540" y="3702039"/>
            <a:ext cx="741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DEL AULA AL CAMPUS VIVO</a:t>
            </a:r>
          </a:p>
        </p:txBody>
      </p:sp>
      <p:pic>
        <p:nvPicPr>
          <p:cNvPr id="5" name="Picture 2" descr="F:\fotos\fot cabezas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6113" y="1001486"/>
            <a:ext cx="4180116" cy="2492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2199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20780" y="1266092"/>
            <a:ext cx="31645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Dificultades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0" y="1973978"/>
            <a:ext cx="9144000" cy="35723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dirty="0"/>
              <a:t>Principalmente se presenta una dificultad y son los tiempos de los que disponen los estudiantes  para participar de forma activa en las dinámicas interinstitucionales que les permita </a:t>
            </a:r>
            <a:r>
              <a:rPr lang="es-CO" b="1" dirty="0"/>
              <a:t>ir mas allá del aula de clase</a:t>
            </a:r>
            <a:r>
              <a:rPr lang="es-CO" dirty="0"/>
              <a:t> y se dispongan con tiempos alternos para comprender y asumir un compromiso real con su aprendizaje desde la integralidad de sus formación. </a:t>
            </a:r>
          </a:p>
          <a:p>
            <a:endParaRPr lang="es-CO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733" y="4467890"/>
            <a:ext cx="3762995" cy="2156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18484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73" y="1650271"/>
            <a:ext cx="8354289" cy="365500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516553" y="942385"/>
            <a:ext cx="36338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Transferencia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04798" y="3140788"/>
            <a:ext cx="8271164" cy="216448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O" dirty="0"/>
              <a:t>El proyecto campus vivo podría instalar un sistema de gestión para la sostenibilidad, constituido como una instancia de articulación en este tema para todas las facultades de la universidad y a su vez se pueda convertir en una </a:t>
            </a:r>
            <a:r>
              <a:rPr lang="es-CO" dirty="0" err="1"/>
              <a:t>spinoff</a:t>
            </a:r>
            <a:r>
              <a:rPr lang="es-CO" dirty="0"/>
              <a:t> como modelo para aportar desde diferentes proyectos en el campo ambiental. </a:t>
            </a:r>
          </a:p>
          <a:p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67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8620" y="1378933"/>
            <a:ext cx="6706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Referencias bibliográficas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68432" y="2352098"/>
            <a:ext cx="7886700" cy="4351338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s-ES" dirty="0"/>
              <a:t>PESCI, </a:t>
            </a:r>
            <a:r>
              <a:rPr lang="es-ES" dirty="0" err="1"/>
              <a:t>Ruben</a:t>
            </a:r>
            <a:r>
              <a:rPr lang="es-ES" dirty="0"/>
              <a:t>, et al, (2007). “Proyectar la sustentabilidad”, Fundación CEPA y FLACAM (Foro Latinoamericano de Ciencias Ambientales), La Plata – Argentina, ISBN: 978-98724019-0-0. 2002</a:t>
            </a:r>
            <a:r>
              <a:rPr lang="es-ES" i="1" dirty="0"/>
              <a:t>.</a:t>
            </a:r>
            <a:endParaRPr lang="es-CO" dirty="0"/>
          </a:p>
          <a:p>
            <a:pPr lvl="0"/>
            <a:r>
              <a:rPr lang="es-CO" u="sng" dirty="0">
                <a:hlinkClick r:id="rId3"/>
              </a:rPr>
              <a:t>http://www.flacamred.com.ar/centrodocumentacion/documentacion/Proyectar%20la%20sustentabilidad.pdf</a:t>
            </a:r>
            <a:endParaRPr lang="es-CO" dirty="0"/>
          </a:p>
          <a:p>
            <a:pPr lvl="0"/>
            <a:r>
              <a:rPr lang="es-ES" dirty="0"/>
              <a:t>La Dimensión Social en la Formación del Ingeniero Ambiental. (Dora Luz Delgado G  Investigación sin editar. 2003-2005) Programa de Ingeniería Ambiental.</a:t>
            </a:r>
            <a:endParaRPr lang="es-CO" dirty="0"/>
          </a:p>
          <a:p>
            <a:pPr lvl="0"/>
            <a:r>
              <a:rPr lang="en-US" dirty="0" err="1"/>
              <a:t>Feszterova</a:t>
            </a:r>
            <a:r>
              <a:rPr lang="en-US" dirty="0"/>
              <a:t>, M., &amp; </a:t>
            </a:r>
            <a:r>
              <a:rPr lang="en-US" dirty="0" err="1"/>
              <a:t>Jomova</a:t>
            </a:r>
            <a:r>
              <a:rPr lang="en-US" dirty="0"/>
              <a:t>, K. (2015). Character of Innovations in Environmental Education. </a:t>
            </a:r>
            <a:r>
              <a:rPr lang="en-US" i="1" dirty="0"/>
              <a:t>Procedia - Social and Behavioral Sciences</a:t>
            </a:r>
            <a:r>
              <a:rPr lang="en-US" dirty="0"/>
              <a:t>, </a:t>
            </a:r>
            <a:r>
              <a:rPr lang="en-US" i="1" dirty="0"/>
              <a:t>197</a:t>
            </a:r>
            <a:r>
              <a:rPr lang="en-US" dirty="0"/>
              <a:t>, 1697-1702. http://doi.org/10.1016/j.sbspro.2015.07.222</a:t>
            </a:r>
            <a:endParaRPr lang="es-CO" dirty="0"/>
          </a:p>
          <a:p>
            <a:pPr lvl="0"/>
            <a:r>
              <a:rPr lang="en-US" dirty="0"/>
              <a:t>Teixeira, S. R. (2013). The Environmental Education as a Path for Global Sustainability. </a:t>
            </a:r>
            <a:r>
              <a:rPr lang="en-US" i="1" dirty="0"/>
              <a:t>Procedia - Social and Behavioral Sciences</a:t>
            </a:r>
            <a:r>
              <a:rPr lang="en-US" dirty="0"/>
              <a:t>, </a:t>
            </a:r>
            <a:r>
              <a:rPr lang="en-US" i="1" dirty="0"/>
              <a:t>106</a:t>
            </a:r>
            <a:r>
              <a:rPr lang="en-US" dirty="0"/>
              <a:t>, 2769-2774. http://doi.org/10.1016/j.sbspro.2013.12.318</a:t>
            </a:r>
            <a:endParaRPr lang="es-CO" dirty="0"/>
          </a:p>
          <a:p>
            <a:pPr lvl="0"/>
            <a:r>
              <a:rPr lang="es-CO" dirty="0" err="1"/>
              <a:t>Urker</a:t>
            </a:r>
            <a:r>
              <a:rPr lang="es-CO" dirty="0"/>
              <a:t>, O., Yildiz, M., &amp; </a:t>
            </a:r>
            <a:r>
              <a:rPr lang="es-CO" dirty="0" err="1"/>
              <a:t>Cobanoglu</a:t>
            </a:r>
            <a:r>
              <a:rPr lang="es-CO" dirty="0"/>
              <a:t>, N. (2012). </a:t>
            </a:r>
            <a:r>
              <a:rPr lang="en-US" dirty="0"/>
              <a:t>The Role of Bioethics on Sustainability of Environmental Education. </a:t>
            </a:r>
            <a:r>
              <a:rPr lang="en-US" i="1" dirty="0"/>
              <a:t>Procedia - Social and Behavioral Sciences</a:t>
            </a:r>
            <a:r>
              <a:rPr lang="en-US" dirty="0"/>
              <a:t>, </a:t>
            </a:r>
            <a:r>
              <a:rPr lang="en-US" i="1" dirty="0"/>
              <a:t>47</a:t>
            </a:r>
            <a:r>
              <a:rPr lang="en-US" dirty="0"/>
              <a:t>, 1194-1198. http://doi.org/10.1016/j.sbspro.2012.06.799</a:t>
            </a:r>
            <a:endParaRPr lang="es-CO" dirty="0"/>
          </a:p>
          <a:p>
            <a:pPr lvl="0"/>
            <a:r>
              <a:rPr lang="en-US" dirty="0" err="1"/>
              <a:t>Zsóka</a:t>
            </a:r>
            <a:r>
              <a:rPr lang="en-US" dirty="0"/>
              <a:t>, Á., </a:t>
            </a:r>
            <a:r>
              <a:rPr lang="en-US" dirty="0" err="1"/>
              <a:t>Szerényi</a:t>
            </a:r>
            <a:r>
              <a:rPr lang="en-US" dirty="0"/>
              <a:t>, Z. M., </a:t>
            </a:r>
            <a:r>
              <a:rPr lang="en-US" dirty="0" err="1"/>
              <a:t>Széchy</a:t>
            </a:r>
            <a:r>
              <a:rPr lang="en-US" dirty="0"/>
              <a:t>, A., &amp; </a:t>
            </a:r>
            <a:r>
              <a:rPr lang="en-US" dirty="0" err="1"/>
              <a:t>Kocsis</a:t>
            </a:r>
            <a:r>
              <a:rPr lang="en-US" dirty="0"/>
              <a:t>, T. (2013). Greening due to environmental education? Environmental knowledge, attitudes, consumer behavior and everyday pro-environmental activities of Hungarian high school and university students. </a:t>
            </a:r>
            <a:r>
              <a:rPr lang="es-CO" i="1" dirty="0" err="1"/>
              <a:t>Journal</a:t>
            </a:r>
            <a:r>
              <a:rPr lang="es-CO" i="1" dirty="0"/>
              <a:t> of </a:t>
            </a:r>
            <a:r>
              <a:rPr lang="es-CO" i="1" dirty="0" err="1"/>
              <a:t>Cleaner</a:t>
            </a:r>
            <a:r>
              <a:rPr lang="es-CO" i="1" dirty="0"/>
              <a:t> </a:t>
            </a:r>
            <a:r>
              <a:rPr lang="es-CO" i="1" dirty="0" err="1"/>
              <a:t>Production</a:t>
            </a:r>
            <a:r>
              <a:rPr lang="es-CO" dirty="0"/>
              <a:t>, </a:t>
            </a:r>
            <a:r>
              <a:rPr lang="es-CO" i="1" dirty="0"/>
              <a:t>48</a:t>
            </a:r>
            <a:r>
              <a:rPr lang="es-CO" dirty="0"/>
              <a:t>, 126-138. http://doi.org/10.1016/j.jclepro.2012.11.030</a:t>
            </a:r>
          </a:p>
          <a:p>
            <a:pPr lvl="0"/>
            <a:r>
              <a:rPr lang="es-ES" dirty="0"/>
              <a:t>Novo, M. (2006). El desarrollo sostenible, su dimensión ambiental y educativa . </a:t>
            </a:r>
            <a:r>
              <a:rPr lang="es-ES" i="1" dirty="0"/>
              <a:t>UNESCO-Pearson educación</a:t>
            </a:r>
            <a:r>
              <a:rPr lang="es-ES" dirty="0"/>
              <a:t>.</a:t>
            </a:r>
            <a:endParaRPr lang="es-CO" dirty="0"/>
          </a:p>
          <a:p>
            <a:pPr lvl="0"/>
            <a:r>
              <a:rPr lang="es-CO" dirty="0"/>
              <a:t>Pérez Gómez, Á., &amp; Sacristán, J. G. (1992). </a:t>
            </a:r>
            <a:r>
              <a:rPr lang="es-CO" i="1" dirty="0"/>
              <a:t>Comprender y transformar la enseñanza.</a:t>
            </a:r>
            <a:r>
              <a:rPr lang="es-CO" dirty="0"/>
              <a:t>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67383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89018" y="1117739"/>
            <a:ext cx="43926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Reseña del autor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38545" y="1825625"/>
            <a:ext cx="886691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CO" b="1" dirty="0"/>
          </a:p>
          <a:p>
            <a:pPr marL="0" indent="0">
              <a:buNone/>
            </a:pPr>
            <a:r>
              <a:rPr lang="es-CO" b="1" dirty="0"/>
              <a:t>DORA LUZ DELGADO GOMEZ </a:t>
            </a:r>
          </a:p>
          <a:p>
            <a:pPr marL="0" indent="0">
              <a:buNone/>
            </a:pPr>
            <a:r>
              <a:rPr lang="es-CO" dirty="0"/>
              <a:t>Docente tiempo completo. Programa de Ingeniería Ambiental</a:t>
            </a:r>
            <a:r>
              <a:rPr lang="es-CO" b="1" dirty="0"/>
              <a:t>. </a:t>
            </a:r>
            <a:r>
              <a:rPr lang="es-CO" dirty="0"/>
              <a:t>2001-2016. </a:t>
            </a:r>
          </a:p>
          <a:p>
            <a:r>
              <a:rPr lang="es-CO" dirty="0"/>
              <a:t>Líder del grupo de Investigación en Sostenibilidad GIS- grupo C</a:t>
            </a:r>
          </a:p>
          <a:p>
            <a:pPr lvl="1"/>
            <a:r>
              <a:rPr lang="es-CO" dirty="0"/>
              <a:t>Socióloga Universidad de Antioquia.</a:t>
            </a:r>
          </a:p>
          <a:p>
            <a:pPr lvl="1"/>
            <a:r>
              <a:rPr lang="es-CO" dirty="0"/>
              <a:t>Especialista en Planeación Urbano Regional. Universidad Nacional - Universidad Nacional</a:t>
            </a:r>
          </a:p>
          <a:p>
            <a:pPr lvl="1"/>
            <a:r>
              <a:rPr lang="es-CO" dirty="0"/>
              <a:t>Magister en Desarrollo Sustentable Universidad de </a:t>
            </a:r>
            <a:r>
              <a:rPr lang="es-CO" dirty="0" err="1"/>
              <a:t>Lanus</a:t>
            </a:r>
            <a:r>
              <a:rPr lang="es-CO" dirty="0"/>
              <a:t>- Argentina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04026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228188"/>
            <a:ext cx="886179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9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Citación a la Investigación y Fuente de Financiación</a:t>
            </a:r>
          </a:p>
          <a:p>
            <a:pPr algn="ctr"/>
            <a:endParaRPr lang="es-CO" sz="29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900" dirty="0">
                <a:latin typeface="Arial Rounded MT Bold" panose="020F0704030504030204" pitchFamily="34" charset="0"/>
              </a:rPr>
              <a:t>Este proceso se articula a varios proyectos de investigación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900" dirty="0">
                <a:latin typeface="Arial Rounded MT Bold" panose="020F0704030504030204" pitchFamily="34" charset="0"/>
              </a:rPr>
              <a:t>El componente social en la formación del ingeniero ambiental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900" dirty="0">
                <a:latin typeface="Arial Rounded MT Bold" panose="020F0704030504030204" pitchFamily="34" charset="0"/>
              </a:rPr>
              <a:t> Formulación del plan de manejo y gestión del cerro de las tres cruces.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900" dirty="0">
                <a:latin typeface="Arial Rounded MT Bold" panose="020F0704030504030204" pitchFamily="34" charset="0"/>
              </a:rPr>
              <a:t>Campus vivo – </a:t>
            </a:r>
            <a:r>
              <a:rPr lang="es-CO" sz="2900" dirty="0" smtClean="0">
                <a:latin typeface="Arial Rounded MT Bold" panose="020F0704030504030204" pitchFamily="34" charset="0"/>
              </a:rPr>
              <a:t>Nuestra Universidad </a:t>
            </a:r>
            <a:r>
              <a:rPr lang="es-CO" sz="2900" dirty="0">
                <a:latin typeface="Arial Rounded MT Bold" panose="020F0704030504030204" pitchFamily="34" charset="0"/>
              </a:rPr>
              <a:t>sostenible</a:t>
            </a:r>
            <a:r>
              <a:rPr lang="es-CO" sz="29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.</a:t>
            </a:r>
          </a:p>
          <a:p>
            <a:pPr algn="ctr"/>
            <a:endParaRPr lang="es-CO" sz="29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58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tza\Documents\17 noviembre 2010\P1010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914" y="816429"/>
            <a:ext cx="7347857" cy="3418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844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6068" y="916789"/>
            <a:ext cx="4072441" cy="1325563"/>
          </a:xfrm>
        </p:spPr>
        <p:txBody>
          <a:bodyPr>
            <a:normAutofit/>
          </a:bodyPr>
          <a:lstStyle/>
          <a:p>
            <a:r>
              <a:rPr lang="es-CO" sz="35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Contextualización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24691" y="2389856"/>
            <a:ext cx="885305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dirty="0">
                <a:solidFill>
                  <a:prstClr val="black"/>
                </a:solidFill>
              </a:rPr>
              <a:t>Desde el 2008 el curso de Dinámica</a:t>
            </a:r>
            <a:r>
              <a:rPr lang="es-ES" sz="2800" dirty="0">
                <a:solidFill>
                  <a:prstClr val="black"/>
                </a:solidFill>
              </a:rPr>
              <a:t>s Socio ambientales del tercer semestre de Ingeniería ambiental, </a:t>
            </a:r>
            <a:r>
              <a:rPr lang="es-ES" sz="2800" dirty="0"/>
              <a:t>en compañía de estudiantes, docentes, empresas, entidades y sociedad civil </a:t>
            </a:r>
            <a:r>
              <a:rPr lang="es-ES" sz="2800" dirty="0" err="1"/>
              <a:t>or</a:t>
            </a:r>
            <a:r>
              <a:rPr lang="es-CO" sz="2800" dirty="0" err="1"/>
              <a:t>ganizada</a:t>
            </a:r>
            <a:r>
              <a:rPr lang="es-CO" sz="2800" dirty="0"/>
              <a:t>, se asumió el  desafío de proyectar la sostenibilidad ambiental para el territorio. </a:t>
            </a:r>
          </a:p>
          <a:p>
            <a:pPr algn="just"/>
            <a:r>
              <a:rPr lang="es-ES" dirty="0">
                <a:solidFill>
                  <a:prstClr val="black"/>
                </a:solidFill>
              </a:rPr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7081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76255" y="-19169"/>
            <a:ext cx="4668186" cy="1093547"/>
          </a:xfrm>
        </p:spPr>
        <p:txBody>
          <a:bodyPr>
            <a:normAutofit/>
          </a:bodyPr>
          <a:lstStyle/>
          <a:p>
            <a:pPr algn="ctr"/>
            <a:r>
              <a:rPr lang="es-CO" sz="35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Contextualización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59273813"/>
              </p:ext>
            </p:extLst>
          </p:nvPr>
        </p:nvGraphicFramePr>
        <p:xfrm>
          <a:off x="1616085" y="955964"/>
          <a:ext cx="6128605" cy="4003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66257" y="1403180"/>
            <a:ext cx="4003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</a:t>
            </a:r>
            <a:r>
              <a:rPr lang="es-ES" b="1" dirty="0"/>
              <a:t> aula</a:t>
            </a:r>
            <a:r>
              <a:rPr lang="es-ES" dirty="0"/>
              <a:t>, </a:t>
            </a:r>
            <a:r>
              <a:rPr lang="es-CO" dirty="0"/>
              <a:t>ha logrado ser un espacio de construcción permanente…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742709" y="2693987"/>
            <a:ext cx="322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…D</a:t>
            </a:r>
            <a:r>
              <a:rPr lang="es-CO" dirty="0" err="1"/>
              <a:t>e</a:t>
            </a:r>
            <a:r>
              <a:rPr lang="es-CO" dirty="0"/>
              <a:t> </a:t>
            </a:r>
            <a:r>
              <a:rPr lang="es-CO" b="1" dirty="0"/>
              <a:t>nuevos proyectos </a:t>
            </a:r>
            <a:r>
              <a:rPr lang="es-CO" dirty="0"/>
              <a:t>dirigidos a la sostenibilidad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0" y="3731362"/>
            <a:ext cx="3976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… Los cuales han sido considerados por los estudiantes por medio de los proyectos </a:t>
            </a:r>
            <a:r>
              <a:rPr lang="es-CO" b="1" dirty="0"/>
              <a:t>de investigación…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429490" y="5022169"/>
            <a:ext cx="7827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En grupos de investigación y proyectos adelantados por las entidades y/</a:t>
            </a:r>
            <a:r>
              <a:rPr lang="es-CO" sz="2000" dirty="0" err="1"/>
              <a:t>o</a:t>
            </a:r>
            <a:r>
              <a:rPr lang="es-CO" sz="2000" dirty="0"/>
              <a:t> organizaciones administrativas que han dispuesto espacios para que los estudiantes logren una </a:t>
            </a:r>
            <a:r>
              <a:rPr lang="es-CO" sz="2000" b="1" dirty="0"/>
              <a:t>verdadera participación</a:t>
            </a:r>
            <a:r>
              <a:rPr lang="es-CO" sz="2000" dirty="0"/>
              <a:t>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08544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22305" y="7417"/>
            <a:ext cx="4294113" cy="1325563"/>
          </a:xfrm>
        </p:spPr>
        <p:txBody>
          <a:bodyPr>
            <a:normAutofit/>
          </a:bodyPr>
          <a:lstStyle/>
          <a:p>
            <a:r>
              <a:rPr lang="es-CO" sz="35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Contextualización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151337" y="2371444"/>
            <a:ext cx="5402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latin typeface="Arial Rounded MT Bold" panose="020F0704030504030204" pitchFamily="34" charset="0"/>
              </a:rPr>
              <a:t>: 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52124868"/>
              </p:ext>
            </p:extLst>
          </p:nvPr>
        </p:nvGraphicFramePr>
        <p:xfrm>
          <a:off x="35896" y="1895765"/>
          <a:ext cx="8972818" cy="3535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6316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58802" y="1320620"/>
            <a:ext cx="2580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Propósito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36005" y="4166075"/>
            <a:ext cx="1648566" cy="17570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kern="1200" dirty="0">
              <a:latin typeface="Arial Rounded MT Bold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012841" y="5117435"/>
            <a:ext cx="1583174" cy="17570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kern="1200" dirty="0">
              <a:latin typeface="Arial Rounded MT Bold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6338220" y="4111412"/>
            <a:ext cx="1526085" cy="17570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kern="1200" dirty="0">
              <a:latin typeface="Arial Rounded MT Bold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31186" y="2344111"/>
            <a:ext cx="8341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3200" dirty="0"/>
              <a:t>Incorpora el enfoque proyectual,  que busca </a:t>
            </a:r>
            <a:r>
              <a:rPr lang="es-CO" sz="3200" b="1" dirty="0"/>
              <a:t>ser aplicado </a:t>
            </a:r>
            <a:r>
              <a:rPr lang="es-CO" sz="3200" dirty="0"/>
              <a:t>a partir de criterios geográficos, naturales y ecológicos del territorio y considerar , los procesos de organización social que permita identificar las interacciones prioritarias en las </a:t>
            </a:r>
            <a:r>
              <a:rPr lang="es-CO" sz="3200" b="1" dirty="0"/>
              <a:t>problemáticas ambientales</a:t>
            </a:r>
            <a:r>
              <a:rPr lang="es-CO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2128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19378" y="1474507"/>
            <a:ext cx="53559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Sustentación teórica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1674714"/>
            <a:ext cx="8994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249381" y="2507305"/>
            <a:ext cx="829887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dirty="0"/>
              <a:t>La </a:t>
            </a:r>
            <a:r>
              <a:rPr lang="es-CO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dimensión ambiental </a:t>
            </a:r>
            <a:r>
              <a:rPr lang="es-CO" sz="2800" dirty="0"/>
              <a:t>de las actividades humanas lleva al redescubrimiento de las conexiones, tanto a nivel físico como a nivel intangible, que tienen los grupos sociales con sus territorios y los elementos de la naturaleza, en función de sus formas de organización social </a:t>
            </a:r>
            <a:r>
              <a:rPr lang="es-CO" sz="2000" dirty="0"/>
              <a:t>(Zamudio Rodriguez, 2015). </a:t>
            </a:r>
            <a:endParaRPr lang="es-CO" sz="2800" dirty="0">
              <a:latin typeface="Arial Rounded MT Bold" panose="020F07040305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985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37855" y="1006706"/>
            <a:ext cx="53559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Sustentación teórica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479326" y="1613159"/>
            <a:ext cx="56142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latin typeface="Arial Rounded MT Bold" panose="020F0704030504030204" pitchFamily="34" charset="0"/>
              </a:rPr>
              <a:t>Universidades sostenibles de Colombia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-209849" y="2382600"/>
            <a:ext cx="57756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CO" sz="2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Universidad Nacional de Colombia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275193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 Rounded MT Bold" panose="020F0704030504030204" pitchFamily="34" charset="0"/>
                <a:cs typeface="Arial" pitchFamily="34" charset="0"/>
              </a:rPr>
              <a:t>Sistema de Gestión Ambiental</a:t>
            </a:r>
          </a:p>
        </p:txBody>
      </p:sp>
      <p:sp>
        <p:nvSpPr>
          <p:cNvPr id="8" name="Rectángulo 7"/>
          <p:cNvSpPr/>
          <p:nvPr/>
        </p:nvSpPr>
        <p:spPr>
          <a:xfrm>
            <a:off x="-1" y="3164681"/>
            <a:ext cx="49388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 Rounded MT Bold" panose="020F0704030504030204" pitchFamily="34" charset="0"/>
                <a:cs typeface="Arial" pitchFamily="34" charset="0"/>
              </a:rPr>
              <a:t>Programas 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dirty="0">
                <a:latin typeface="Arial Rounded MT Bold" panose="020F0704030504030204" pitchFamily="34" charset="0"/>
                <a:cs typeface="Arial" pitchFamily="34" charset="0"/>
              </a:rPr>
              <a:t>Manejo de residuos comunes y tóxicos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dirty="0">
                <a:latin typeface="Arial Rounded MT Bold" panose="020F0704030504030204" pitchFamily="34" charset="0"/>
                <a:cs typeface="Arial" pitchFamily="34" charset="0"/>
              </a:rPr>
              <a:t>Campañas de reciclaje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dirty="0">
                <a:latin typeface="Arial Rounded MT Bold" panose="020F0704030504030204" pitchFamily="34" charset="0"/>
                <a:cs typeface="Arial" pitchFamily="34" charset="0"/>
              </a:rPr>
              <a:t>Programas para el manejo de uso eficiente del agua y energía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dirty="0">
                <a:latin typeface="Arial Rounded MT Bold" panose="020F0704030504030204" pitchFamily="34" charset="0"/>
                <a:cs typeface="Arial" pitchFamily="34" charset="0"/>
              </a:rPr>
              <a:t>Programas de educación y sensibilización ambiental para estudiantes, empleados y contratistas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dirty="0">
                <a:latin typeface="Arial Rounded MT Bold" panose="020F0704030504030204" pitchFamily="34" charset="0"/>
                <a:cs typeface="Arial" pitchFamily="34" charset="0"/>
              </a:rPr>
              <a:t>Impulsaron programas de pregrado y  posgrado con énfasis en desarrollo sostenible</a:t>
            </a:r>
          </a:p>
        </p:txBody>
      </p:sp>
      <p:pic>
        <p:nvPicPr>
          <p:cNvPr id="9" name="Picture 2" descr="http://mw2.google.com/mw-panoramio/photos/medium/13267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5953" y="2382600"/>
            <a:ext cx="3370935" cy="2809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10748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447" y="1250862"/>
            <a:ext cx="4797769" cy="28631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ángulo 1"/>
          <p:cNvSpPr/>
          <p:nvPr/>
        </p:nvSpPr>
        <p:spPr>
          <a:xfrm>
            <a:off x="5748416" y="38518"/>
            <a:ext cx="21436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Actores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32" y="4215382"/>
            <a:ext cx="2857500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514" y="4415077"/>
            <a:ext cx="3103418" cy="17437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269414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</TotalTime>
  <Words>1411</Words>
  <Application>Microsoft Office PowerPoint</Application>
  <PresentationFormat>Presentación en pantalla (4:3)</PresentationFormat>
  <Paragraphs>171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Presentación de PowerPoint</vt:lpstr>
      <vt:lpstr>Presentación de PowerPoint</vt:lpstr>
      <vt:lpstr>Contextualización</vt:lpstr>
      <vt:lpstr>Contextualización</vt:lpstr>
      <vt:lpstr>Contextualización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Cristina Giraldo Arias</dc:creator>
  <cp:lastModifiedBy>Dora Luz Delgado Gomez</cp:lastModifiedBy>
  <cp:revision>46</cp:revision>
  <dcterms:created xsi:type="dcterms:W3CDTF">2016-09-09T13:50:42Z</dcterms:created>
  <dcterms:modified xsi:type="dcterms:W3CDTF">2016-09-21T17:15:40Z</dcterms:modified>
</cp:coreProperties>
</file>