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58" r:id="rId1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8430"/>
    <a:srgbClr val="27B2B9"/>
    <a:srgbClr val="76125E"/>
    <a:srgbClr val="D42390"/>
    <a:srgbClr val="F5BC27"/>
    <a:srgbClr val="7C1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89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308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621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681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309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929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79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695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814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994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329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911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1450" y="2608570"/>
            <a:ext cx="504825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27B2B9"/>
                </a:solidFill>
                <a:latin typeface="Century Gothic" panose="020B0502020202020204" pitchFamily="34" charset="0"/>
              </a:rPr>
              <a:t>PONENCIAS</a:t>
            </a:r>
            <a:r>
              <a:rPr lang="es-CO" sz="4000" b="1" dirty="0">
                <a:solidFill>
                  <a:srgbClr val="27B2B9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s-CO" sz="2800" b="1" dirty="0" smtClean="0">
                <a:solidFill>
                  <a:srgbClr val="27B2B9"/>
                </a:solidFill>
                <a:latin typeface="Century Gothic" panose="020B0502020202020204" pitchFamily="34" charset="0"/>
              </a:rPr>
              <a:t>SISTEMATIZACIÓN DEL CONOCIMIENTO Y BUENAS PRÁCTICAS EN FORMACIÓN PARA LA INVESTIGACIÓN</a:t>
            </a:r>
            <a:endParaRPr lang="es-CO" sz="2800" b="1" dirty="0">
              <a:solidFill>
                <a:srgbClr val="27B2B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97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1450" y="5848350"/>
            <a:ext cx="5867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76125E"/>
                </a:solidFill>
                <a:latin typeface="Century Gothic" panose="020B0502020202020204" pitchFamily="34" charset="0"/>
              </a:rPr>
              <a:t>Érica Yaneth Guisao </a:t>
            </a:r>
            <a:r>
              <a:rPr lang="es-CO" b="1" dirty="0" smtClean="0">
                <a:solidFill>
                  <a:srgbClr val="76125E"/>
                </a:solidFill>
                <a:latin typeface="Century Gothic" panose="020B0502020202020204" pitchFamily="34" charset="0"/>
              </a:rPr>
              <a:t>Giraldo</a:t>
            </a:r>
          </a:p>
          <a:p>
            <a:r>
              <a:rPr lang="es-CO" sz="1400" b="1" dirty="0" smtClean="0">
                <a:solidFill>
                  <a:srgbClr val="F48430"/>
                </a:solidFill>
                <a:latin typeface="Century Gothic" panose="020B0502020202020204" pitchFamily="34" charset="0"/>
              </a:rPr>
              <a:t>Facultad de Ciencias </a:t>
            </a:r>
            <a:r>
              <a:rPr lang="es-CO" sz="1400" b="1" dirty="0" smtClean="0">
                <a:solidFill>
                  <a:srgbClr val="F48430"/>
                </a:solidFill>
                <a:latin typeface="Century Gothic" panose="020B0502020202020204" pitchFamily="34" charset="0"/>
              </a:rPr>
              <a:t>Económicas y Administrativas</a:t>
            </a:r>
            <a:endParaRPr lang="es-CO" sz="1400" b="1" dirty="0" smtClean="0">
              <a:solidFill>
                <a:srgbClr val="F48430"/>
              </a:solidFill>
              <a:latin typeface="Century Gothic" panose="020B0502020202020204" pitchFamily="34" charset="0"/>
            </a:endParaRPr>
          </a:p>
          <a:p>
            <a:r>
              <a:rPr lang="es-CO" sz="1400" b="1" dirty="0" smtClean="0">
                <a:solidFill>
                  <a:srgbClr val="F48430"/>
                </a:solidFill>
                <a:latin typeface="Century Gothic" panose="020B0502020202020204" pitchFamily="34" charset="0"/>
              </a:rPr>
              <a:t>Jueves </a:t>
            </a:r>
            <a:r>
              <a:rPr lang="es-CO" sz="1400" b="1" dirty="0">
                <a:solidFill>
                  <a:srgbClr val="F48430"/>
                </a:solidFill>
                <a:latin typeface="Century Gothic" panose="020B0502020202020204" pitchFamily="34" charset="0"/>
              </a:rPr>
              <a:t>22 de septiembre de </a:t>
            </a:r>
            <a:r>
              <a:rPr lang="es-CO" sz="1400" b="1" dirty="0" smtClean="0">
                <a:solidFill>
                  <a:srgbClr val="F48430"/>
                </a:solidFill>
                <a:latin typeface="Century Gothic" panose="020B0502020202020204" pitchFamily="34" charset="0"/>
              </a:rPr>
              <a:t>2016</a:t>
            </a:r>
            <a:endParaRPr lang="es-CO" sz="1400" dirty="0">
              <a:solidFill>
                <a:srgbClr val="F4843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304925" y="2617738"/>
            <a:ext cx="6534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27B2B9"/>
                </a:solidFill>
                <a:latin typeface="Century Gothic" panose="020B0502020202020204" pitchFamily="34" charset="0"/>
              </a:rPr>
              <a:t>GESTORES DE INNOVACIÓN </a:t>
            </a:r>
            <a:endParaRPr lang="es-CO" sz="3200" b="1" dirty="0">
              <a:solidFill>
                <a:srgbClr val="27B2B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1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Contextualización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CO" dirty="0"/>
              <a:t>Durante julio a diciembre de 2015, se desarrolló en la ciudad el Programa de Gestores de la Innovación, un proyecto donde la Universidad de Medellín tuvo una destacada participación al igual que 4 profesores de la Facultad de Ciencias Económicas y Administrativas que actuaron de consultores y 2 más externos, quienes contaron con el acompañamiento del Centro de Innovación y Desarrollo Empresarial, área que asumió la dirección y administración de todo el proceso.  El programa buscó desarrollar capacidades para la gestión de la innovación al interior de las empresas de la región, a través del entrenamiento de uno o más líderes del equipo de trabajo de cada organización. </a:t>
            </a:r>
          </a:p>
        </p:txBody>
      </p:sp>
    </p:spTree>
    <p:extLst>
      <p:ext uri="{BB962C8B-B14F-4D97-AF65-F5344CB8AC3E}">
        <p14:creationId xmlns:p14="http://schemas.microsoft.com/office/powerpoint/2010/main" val="13560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Etapas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smtClean="0"/>
              <a:t>Etapa 1.  Reto de Innovación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 smtClean="0"/>
              <a:t>Etapa 2.  Áreas de oportunidad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 smtClean="0"/>
              <a:t>Etapa 3.  Portafolio de innovación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 smtClean="0"/>
              <a:t>Etapa 4.  Sistema de innovación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9708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Propósito o alcance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O" dirty="0"/>
              <a:t>•	Crecimiento en ventas en la Compañía.</a:t>
            </a:r>
          </a:p>
          <a:p>
            <a:pPr marL="0" indent="0">
              <a:buNone/>
            </a:pPr>
            <a:r>
              <a:rPr lang="es-CO" dirty="0"/>
              <a:t>•	Crecimiento en participación de mercado.</a:t>
            </a:r>
          </a:p>
          <a:p>
            <a:pPr marL="0" indent="0">
              <a:buNone/>
            </a:pPr>
            <a:r>
              <a:rPr lang="es-CO" dirty="0"/>
              <a:t>•	Desarrollo de nuevos productos o servicios.</a:t>
            </a:r>
          </a:p>
          <a:p>
            <a:pPr marL="0" indent="0">
              <a:buNone/>
            </a:pPr>
            <a:r>
              <a:rPr lang="es-CO" dirty="0"/>
              <a:t>•	Incremento de sus capacidades de innovación.</a:t>
            </a:r>
          </a:p>
          <a:p>
            <a:pPr marL="0" indent="0">
              <a:buNone/>
            </a:pPr>
            <a:r>
              <a:rPr lang="es-CO" dirty="0"/>
              <a:t>•	Participación en redes de conocimiento.</a:t>
            </a:r>
          </a:p>
          <a:p>
            <a:pPr marL="0" indent="0">
              <a:buNone/>
            </a:pPr>
            <a:r>
              <a:rPr lang="es-CO" dirty="0"/>
              <a:t>•	Implementación de un Sistema de Gestión </a:t>
            </a:r>
            <a:r>
              <a:rPr lang="es-CO" dirty="0" smtClean="0"/>
              <a:t>de</a:t>
            </a:r>
          </a:p>
          <a:p>
            <a:pPr marL="0" indent="0">
              <a:buNone/>
            </a:pPr>
            <a:r>
              <a:rPr lang="es-CO" dirty="0"/>
              <a:t> </a:t>
            </a:r>
            <a:r>
              <a:rPr lang="es-CO" dirty="0" smtClean="0"/>
              <a:t>           Innovación </a:t>
            </a:r>
            <a:r>
              <a:rPr lang="es-CO" dirty="0"/>
              <a:t>mínimo viable</a:t>
            </a:r>
          </a:p>
          <a:p>
            <a:pPr marL="0" indent="0">
              <a:buNone/>
            </a:pPr>
            <a:r>
              <a:rPr lang="es-CO" dirty="0"/>
              <a:t>•	Obtención de herramientas para la sostenibilidad </a:t>
            </a:r>
            <a:endParaRPr lang="es-CO" dirty="0" smtClean="0"/>
          </a:p>
          <a:p>
            <a:pPr marL="0" indent="0">
              <a:buNone/>
            </a:pPr>
            <a:r>
              <a:rPr lang="es-CO" dirty="0"/>
              <a:t> </a:t>
            </a:r>
            <a:r>
              <a:rPr lang="es-CO" dirty="0" smtClean="0"/>
              <a:t>           de </a:t>
            </a:r>
            <a:r>
              <a:rPr lang="es-CO" dirty="0"/>
              <a:t>la gestión de innovación en la empresa.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97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Algunos resultados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400175"/>
            <a:ext cx="7886700" cy="4776788"/>
          </a:xfrm>
        </p:spPr>
        <p:txBody>
          <a:bodyPr>
            <a:normAutofit fontScale="25000" lnSpcReduction="20000"/>
          </a:bodyPr>
          <a:lstStyle/>
          <a:p>
            <a:r>
              <a:rPr lang="es-CO" sz="5600" dirty="0" smtClean="0"/>
              <a:t>318 </a:t>
            </a:r>
            <a:r>
              <a:rPr lang="es-CO" sz="5600" dirty="0"/>
              <a:t>compañías con un Sistema de Innovación implementado en su empresa</a:t>
            </a:r>
            <a:r>
              <a:rPr lang="es-CO" sz="5600" dirty="0" smtClean="0"/>
              <a:t>.</a:t>
            </a:r>
          </a:p>
          <a:p>
            <a:endParaRPr lang="es-CO" sz="5600" dirty="0"/>
          </a:p>
          <a:p>
            <a:r>
              <a:rPr lang="es-CO" sz="5600" dirty="0" smtClean="0"/>
              <a:t>La </a:t>
            </a:r>
            <a:r>
              <a:rPr lang="es-CO" sz="5600" dirty="0"/>
              <a:t>región cuenta con 377 gestores de innovación </a:t>
            </a:r>
            <a:r>
              <a:rPr lang="es-CO" sz="5600" dirty="0" smtClean="0"/>
              <a:t>entrenados.</a:t>
            </a:r>
          </a:p>
          <a:p>
            <a:endParaRPr lang="es-CO" sz="5600" dirty="0"/>
          </a:p>
          <a:p>
            <a:r>
              <a:rPr lang="es-CO" sz="5600" dirty="0" smtClean="0"/>
              <a:t>En </a:t>
            </a:r>
            <a:r>
              <a:rPr lang="es-CO" sz="5600" dirty="0"/>
              <a:t>el 2018, se espera que las empresas que participaron en Gestores de Innovación vendan 1.3 billones de pesos por innovación, creciendo </a:t>
            </a:r>
            <a:r>
              <a:rPr lang="es-CO" sz="5600" dirty="0" smtClean="0"/>
              <a:t>sus ventas </a:t>
            </a:r>
            <a:r>
              <a:rPr lang="es-CO" sz="5600" dirty="0"/>
              <a:t>un 10% en promedio.</a:t>
            </a:r>
          </a:p>
          <a:p>
            <a:endParaRPr lang="es-CO" sz="5600" dirty="0"/>
          </a:p>
          <a:p>
            <a:r>
              <a:rPr lang="es-CO" sz="5600" dirty="0" smtClean="0"/>
              <a:t>Hay </a:t>
            </a:r>
            <a:r>
              <a:rPr lang="es-CO" sz="5600" dirty="0"/>
              <a:t>1.694 proyectos de innovación en los portafolios de las empresas, que representarán crecimiento de las mismas en más empleo y más </a:t>
            </a:r>
            <a:r>
              <a:rPr lang="es-CO" sz="5600" dirty="0" smtClean="0"/>
              <a:t>inversión </a:t>
            </a:r>
            <a:r>
              <a:rPr lang="es-CO" sz="5600" dirty="0"/>
              <a:t>en </a:t>
            </a:r>
            <a:r>
              <a:rPr lang="es-CO" sz="5600" dirty="0" err="1"/>
              <a:t>CT+i</a:t>
            </a:r>
            <a:r>
              <a:rPr lang="es-CO" sz="5600" dirty="0"/>
              <a:t>.</a:t>
            </a:r>
          </a:p>
          <a:p>
            <a:endParaRPr lang="es-CO" sz="5600" dirty="0"/>
          </a:p>
          <a:p>
            <a:r>
              <a:rPr lang="es-CO" sz="5600" dirty="0" smtClean="0"/>
              <a:t>107 </a:t>
            </a:r>
            <a:r>
              <a:rPr lang="es-CO" sz="5600" dirty="0"/>
              <a:t>nuevos empleos se generaron en las empresas a partir del programa.</a:t>
            </a:r>
          </a:p>
          <a:p>
            <a:endParaRPr lang="es-CO" sz="5600" dirty="0"/>
          </a:p>
          <a:p>
            <a:r>
              <a:rPr lang="es-CO" sz="5600" dirty="0" smtClean="0"/>
              <a:t>$</a:t>
            </a:r>
            <a:r>
              <a:rPr lang="es-CO" sz="5600" dirty="0"/>
              <a:t>5.573 millones de pesos de inversión de las empresas que participaron en el programa en actividades de Ciencia, Tecnología e Innovación.</a:t>
            </a:r>
          </a:p>
          <a:p>
            <a:endParaRPr lang="es-CO" sz="5600" dirty="0"/>
          </a:p>
          <a:p>
            <a:r>
              <a:rPr lang="es-CO" sz="5600" dirty="0" smtClean="0"/>
              <a:t>34</a:t>
            </a:r>
            <a:r>
              <a:rPr lang="es-CO" sz="5600" dirty="0"/>
              <a:t>% de las empresas del programa generaron alianzas para el desarrollo de proyectos de innovación.</a:t>
            </a:r>
          </a:p>
          <a:p>
            <a:endParaRPr lang="es-CO" sz="5600" dirty="0"/>
          </a:p>
          <a:p>
            <a:r>
              <a:rPr lang="es-CO" sz="5600" dirty="0" smtClean="0"/>
              <a:t>588 </a:t>
            </a:r>
            <a:r>
              <a:rPr lang="es-CO" sz="5600" dirty="0"/>
              <a:t>personas en total, participan en el Comité de Innovación de las empresas.</a:t>
            </a:r>
          </a:p>
          <a:p>
            <a:endParaRPr lang="es-CO" sz="5600" dirty="0"/>
          </a:p>
          <a:p>
            <a:r>
              <a:rPr lang="es-CO" sz="5600" dirty="0" smtClean="0"/>
              <a:t>El </a:t>
            </a:r>
            <a:r>
              <a:rPr lang="es-CO" sz="5600" dirty="0"/>
              <a:t>presupuesto destinado para actividades de innovación en el año 2016, en 227 empresas del programa de Gestores de Innovación fue </a:t>
            </a:r>
            <a:r>
              <a:rPr lang="es-CO" sz="5600" dirty="0" smtClean="0"/>
              <a:t>de $133.269 </a:t>
            </a:r>
            <a:r>
              <a:rPr lang="es-CO" sz="5600" dirty="0"/>
              <a:t>millones de pesos. (Ruta N, s.f.).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84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Algunos resultados</a:t>
            </a:r>
            <a:endParaRPr lang="es-CO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0698" y="1621766"/>
            <a:ext cx="5614903" cy="42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5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1828799"/>
            <a:ext cx="7772400" cy="2981326"/>
          </a:xfrm>
        </p:spPr>
        <p:txBody>
          <a:bodyPr>
            <a:normAutofit/>
          </a:bodyPr>
          <a:lstStyle/>
          <a:p>
            <a:r>
              <a:rPr lang="es-CO" sz="7200" b="1" dirty="0" smtClean="0"/>
              <a:t>Algunas </a:t>
            </a:r>
            <a:br>
              <a:rPr lang="es-CO" sz="7200" b="1" dirty="0" smtClean="0"/>
            </a:br>
            <a:r>
              <a:rPr lang="es-CO" sz="7200" b="1" dirty="0" smtClean="0"/>
              <a:t>Dificultades</a:t>
            </a:r>
            <a:endParaRPr lang="es-CO" sz="7200" b="1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95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44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366</Words>
  <Application>Microsoft Office PowerPoint</Application>
  <PresentationFormat>Presentación en pantalla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Contextualización</vt:lpstr>
      <vt:lpstr>Etapas</vt:lpstr>
      <vt:lpstr>Propósito o alcance</vt:lpstr>
      <vt:lpstr>Algunos resultados</vt:lpstr>
      <vt:lpstr>Algunos resultados</vt:lpstr>
      <vt:lpstr>Algunas  Dificultades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Cristina Giraldo Arias</dc:creator>
  <cp:lastModifiedBy>Érica Yaneth Guisao Giraldo</cp:lastModifiedBy>
  <cp:revision>16</cp:revision>
  <dcterms:created xsi:type="dcterms:W3CDTF">2016-09-09T13:50:42Z</dcterms:created>
  <dcterms:modified xsi:type="dcterms:W3CDTF">2016-09-21T17:00:55Z</dcterms:modified>
</cp:coreProperties>
</file>