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  <p:sldMasterId id="2147483942" r:id="rId2"/>
    <p:sldMasterId id="2147483954" r:id="rId3"/>
    <p:sldMasterId id="2147483966" r:id="rId4"/>
    <p:sldMasterId id="2147483992" r:id="rId5"/>
  </p:sldMasterIdLst>
  <p:notesMasterIdLst>
    <p:notesMasterId r:id="rId25"/>
  </p:notesMasterIdLst>
  <p:sldIdLst>
    <p:sldId id="318" r:id="rId6"/>
    <p:sldId id="319" r:id="rId7"/>
    <p:sldId id="364" r:id="rId8"/>
    <p:sldId id="327" r:id="rId9"/>
    <p:sldId id="324" r:id="rId10"/>
    <p:sldId id="326" r:id="rId11"/>
    <p:sldId id="362" r:id="rId12"/>
    <p:sldId id="331" r:id="rId13"/>
    <p:sldId id="367" r:id="rId14"/>
    <p:sldId id="338" r:id="rId15"/>
    <p:sldId id="347" r:id="rId16"/>
    <p:sldId id="349" r:id="rId17"/>
    <p:sldId id="348" r:id="rId18"/>
    <p:sldId id="342" r:id="rId19"/>
    <p:sldId id="343" r:id="rId20"/>
    <p:sldId id="344" r:id="rId21"/>
    <p:sldId id="361" r:id="rId22"/>
    <p:sldId id="339" r:id="rId23"/>
    <p:sldId id="316" r:id="rId24"/>
  </p:sldIdLst>
  <p:sldSz cx="9144000" cy="6858000" type="screen4x3"/>
  <p:notesSz cx="6858000" cy="9144000"/>
  <p:defaultTextStyle>
    <a:defPPr>
      <a:defRPr lang="es-CO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04" autoAdjust="0"/>
    <p:restoredTop sz="94660"/>
  </p:normalViewPr>
  <p:slideViewPr>
    <p:cSldViewPr>
      <p:cViewPr varScale="1">
        <p:scale>
          <a:sx n="103" d="100"/>
          <a:sy n="103" d="100"/>
        </p:scale>
        <p:origin x="16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57156F-E4CB-49C7-9EE0-11AA7C4367C2}" type="datetimeFigureOut">
              <a:rPr lang="es-CO" smtClean="0"/>
              <a:t>22/09/2016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131EB3-9CF4-4DDA-B816-22CDF59CCFA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84250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5A17202-3ADB-44D4-AB60-525B23E47BED}" type="slidenum">
              <a:rPr lang="en-US" altLang="es-CO" b="0"/>
              <a:pPr eaLnBrk="1" hangingPunct="1"/>
              <a:t>12</a:t>
            </a:fld>
            <a:endParaRPr lang="en-US" altLang="es-CO" b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MX" altLang="es-CO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340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10" name="Marcador de posición de imagen 9"/>
          <p:cNvSpPr>
            <a:spLocks noGrp="1"/>
          </p:cNvSpPr>
          <p:nvPr>
            <p:ph type="pic" sz="quarter" idx="10"/>
          </p:nvPr>
        </p:nvSpPr>
        <p:spPr>
          <a:xfrm>
            <a:off x="4008835" y="2838450"/>
            <a:ext cx="685800" cy="914400"/>
          </a:xfrm>
        </p:spPr>
        <p:txBody>
          <a:bodyPr/>
          <a:lstStyle/>
          <a:p>
            <a:r>
              <a:rPr lang="es-ES" smtClean="0"/>
              <a:t>Haga clic en el icono para agregar una imagen</a:t>
            </a:r>
            <a:endParaRPr lang="es-CO"/>
          </a:p>
        </p:txBody>
      </p:sp>
      <p:pic>
        <p:nvPicPr>
          <p:cNvPr id="11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294" y="-17463"/>
            <a:ext cx="9208294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0764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40122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66780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006" y="-44629"/>
            <a:ext cx="9194006" cy="688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48696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9BE3B-2EA7-4B35-840B-D76F0468786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4E09A7-69BB-4EFA-A1D0-11E960EF50D1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0702885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2AB10-F09E-4EB5-8F56-31051230571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7D09DD-F52E-4D6D-B007-2C1C73385138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42453471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F7592-B649-4F48-A38F-E34ED5D95BE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B19BE2-EAB0-43AE-9473-29F3C43D3C63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35650755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7B1DE-D8B5-440A-8A87-DCE3A073B8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8C7DF1-6A82-48AF-9363-EE6A9493A1E5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2327170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40838-32A0-4ED8-8264-418895F98F4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039EF6-8DB6-45C7-AF4E-229A3DBA9388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942920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3C110-F2B2-4CBF-B80E-11231DE6E49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62B7D6-8C26-438B-8EB9-CD12B5967760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36052521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7EBB8-A6BF-4A36-8B9C-0B04ABB28FB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7BBBF9-3C22-46CE-BEAA-10CE84BF0FFE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3264226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195619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2E70F-F405-4029-A73C-52CF7A23B1A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27155D-CF21-4D8E-85BD-D268F4C91AD1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29623321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42FB9-1855-4674-A8DE-A82B529AE2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165E73-69CB-4BE0-8F5E-B29A1E9DD70E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1603045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10D06-073A-4AE8-BCCE-FB1FCA778F8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CEA49B-C392-4165-8983-B45B5FFA5D72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34727752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21EE9-CBCB-46A8-9CA9-E46856D69BB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BB9B46-6FE9-44A9-BC58-1C865D9BDF8D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107725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9BE3B-2EA7-4B35-840B-D76F0468786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4E09A7-69BB-4EFA-A1D0-11E960EF50D1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4376765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2AB10-F09E-4EB5-8F56-31051230571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7D09DD-F52E-4D6D-B007-2C1C73385138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34646787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F7592-B649-4F48-A38F-E34ED5D95BE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B19BE2-EAB0-43AE-9473-29F3C43D3C63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33810682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7B1DE-D8B5-440A-8A87-DCE3A073B8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8C7DF1-6A82-48AF-9363-EE6A9493A1E5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1485012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40838-32A0-4ED8-8264-418895F98F4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039EF6-8DB6-45C7-AF4E-229A3DBA9388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249222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3C110-F2B2-4CBF-B80E-11231DE6E49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62B7D6-8C26-438B-8EB9-CD12B5967760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2004844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0469238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7EBB8-A6BF-4A36-8B9C-0B04ABB28FB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7BBBF9-3C22-46CE-BEAA-10CE84BF0FFE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2309308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2E70F-F405-4029-A73C-52CF7A23B1A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27155D-CF21-4D8E-85BD-D268F4C91AD1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20681147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42FB9-1855-4674-A8DE-A82B529AE2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165E73-69CB-4BE0-8F5E-B29A1E9DD70E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24200202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10D06-073A-4AE8-BCCE-FB1FCA778F8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CEA49B-C392-4165-8983-B45B5FFA5D72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26773881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21EE9-CBCB-46A8-9CA9-E46856D69BB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BB9B46-6FE9-44A9-BC58-1C865D9BDF8D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9661336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9BE3B-2EA7-4B35-840B-D76F0468786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4E09A7-69BB-4EFA-A1D0-11E960EF50D1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4086328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2AB10-F09E-4EB5-8F56-31051230571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7D09DD-F52E-4D6D-B007-2C1C73385138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21836702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F7592-B649-4F48-A38F-E34ED5D95BE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B19BE2-EAB0-43AE-9473-29F3C43D3C63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22978228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7B1DE-D8B5-440A-8A87-DCE3A073B8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8C7DF1-6A82-48AF-9363-EE6A9493A1E5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6535037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40838-32A0-4ED8-8264-418895F98F4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039EF6-8DB6-45C7-AF4E-229A3DBA9388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2354223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205514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3C110-F2B2-4CBF-B80E-11231DE6E49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62B7D6-8C26-438B-8EB9-CD12B5967760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24932625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7EBB8-A6BF-4A36-8B9C-0B04ABB28FB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7BBBF9-3C22-46CE-BEAA-10CE84BF0FFE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42635058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2E70F-F405-4029-A73C-52CF7A23B1A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27155D-CF21-4D8E-85BD-D268F4C91AD1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30557372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42FB9-1855-4674-A8DE-A82B529AE2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165E73-69CB-4BE0-8F5E-B29A1E9DD70E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6022349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10D06-073A-4AE8-BCCE-FB1FCA778F8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CEA49B-C392-4165-8983-B45B5FFA5D72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24706386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21EE9-CBCB-46A8-9CA9-E46856D69BB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BB9B46-6FE9-44A9-BC58-1C865D9BDF8D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27453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10" name="Marcador de posición de imagen 9"/>
          <p:cNvSpPr>
            <a:spLocks noGrp="1"/>
          </p:cNvSpPr>
          <p:nvPr>
            <p:ph type="pic" sz="quarter" idx="10"/>
          </p:nvPr>
        </p:nvSpPr>
        <p:spPr>
          <a:xfrm>
            <a:off x="4008835" y="2838450"/>
            <a:ext cx="685800" cy="914400"/>
          </a:xfrm>
        </p:spPr>
        <p:txBody>
          <a:bodyPr/>
          <a:lstStyle/>
          <a:p>
            <a:r>
              <a:rPr lang="es-ES" smtClean="0"/>
              <a:t>Haga clic en el icono para agregar una imagen</a:t>
            </a:r>
            <a:endParaRPr lang="es-CO"/>
          </a:p>
        </p:txBody>
      </p:sp>
      <p:pic>
        <p:nvPicPr>
          <p:cNvPr id="11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294" y="-17463"/>
            <a:ext cx="9208294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30649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5F530-087D-4839-8D0D-09BAB90FA4DD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22/09/2016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FD1CC-855E-49E4-9A90-1FCC50DAC62A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8414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5F530-087D-4839-8D0D-09BAB90FA4DD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22/09/2016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FD1CC-855E-49E4-9A90-1FCC50DAC62A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8361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5F530-087D-4839-8D0D-09BAB90FA4DD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22/09/2016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FD1CC-855E-49E4-9A90-1FCC50DAC62A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376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236091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5F530-087D-4839-8D0D-09BAB90FA4DD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22/09/2016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FD1CC-855E-49E4-9A90-1FCC50DAC62A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29184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5F530-087D-4839-8D0D-09BAB90FA4DD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22/09/2016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FD1CC-855E-49E4-9A90-1FCC50DAC62A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3427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5F530-087D-4839-8D0D-09BAB90FA4DD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22/09/2016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FD1CC-855E-49E4-9A90-1FCC50DAC62A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03342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5F530-087D-4839-8D0D-09BAB90FA4DD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22/09/2016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FD1CC-855E-49E4-9A90-1FCC50DAC62A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08827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5F530-087D-4839-8D0D-09BAB90FA4DD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22/09/2016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FD1CC-855E-49E4-9A90-1FCC50DAC62A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9205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5F530-087D-4839-8D0D-09BAB90FA4DD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22/09/2016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FD1CC-855E-49E4-9A90-1FCC50DAC62A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4014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5F530-087D-4839-8D0D-09BAB90FA4DD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22/09/2016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FD1CC-855E-49E4-9A90-1FCC50DAC62A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01531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5F530-087D-4839-8D0D-09BAB90FA4DD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22/09/2016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FD1CC-855E-49E4-9A90-1FCC50DAC62A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627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64575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33784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163610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306696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pic>
        <p:nvPicPr>
          <p:cNvPr id="8" name="Imagen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05452"/>
            <a:ext cx="9144000" cy="1352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4854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título del patrón</a:t>
            </a:r>
            <a:endParaRPr lang="en-US" altLang="es-E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  <a:endParaRPr lang="en-US" altLang="es-E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F5B12B8-4226-425E-9937-887DF3AF37C0}" type="datetimeFigureOut">
              <a:rPr lang="en-US">
                <a:solidFill>
                  <a:prstClr val="black">
                    <a:tint val="75000"/>
                  </a:prstClr>
                </a:solidFill>
                <a:cs typeface="+mn-cs"/>
              </a:rPr>
              <a:pPr>
                <a:defRPr/>
              </a:pPr>
              <a:t>9/22/2016</a:t>
            </a:fld>
            <a:endParaRPr 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85D9AEBA-A7B5-4091-BC90-52D1FD9B54B0}" type="slidenum">
              <a:rPr lang="en-US" altLang="es-ES" smtClean="0">
                <a:cs typeface="+mn-cs"/>
              </a:rPr>
              <a:pPr/>
              <a:t>‹Nº›</a:t>
            </a:fld>
            <a:endParaRPr lang="en-US" altLang="es-E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8966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título del patrón</a:t>
            </a:r>
            <a:endParaRPr lang="en-US" altLang="es-E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  <a:endParaRPr lang="en-US" altLang="es-E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F5B12B8-4226-425E-9937-887DF3AF37C0}" type="datetimeFigureOut">
              <a:rPr lang="en-US">
                <a:solidFill>
                  <a:prstClr val="black">
                    <a:tint val="75000"/>
                  </a:prstClr>
                </a:solidFill>
                <a:cs typeface="+mn-cs"/>
              </a:rPr>
              <a:pPr>
                <a:defRPr/>
              </a:pPr>
              <a:t>9/22/2016</a:t>
            </a:fld>
            <a:endParaRPr 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85D9AEBA-A7B5-4091-BC90-52D1FD9B54B0}" type="slidenum">
              <a:rPr lang="en-US" altLang="es-ES" smtClean="0">
                <a:cs typeface="+mn-cs"/>
              </a:rPr>
              <a:pPr/>
              <a:t>‹Nº›</a:t>
            </a:fld>
            <a:endParaRPr lang="en-US" altLang="es-E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4802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título del patrón</a:t>
            </a:r>
            <a:endParaRPr lang="en-US" altLang="es-E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  <a:endParaRPr lang="en-US" altLang="es-E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F5B12B8-4226-425E-9937-887DF3AF37C0}" type="datetimeFigureOut">
              <a:rPr lang="en-US">
                <a:solidFill>
                  <a:prstClr val="black">
                    <a:tint val="75000"/>
                  </a:prstClr>
                </a:solidFill>
                <a:cs typeface="+mn-cs"/>
              </a:rPr>
              <a:pPr>
                <a:defRPr/>
              </a:pPr>
              <a:t>9/22/2016</a:t>
            </a:fld>
            <a:endParaRPr 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85D9AEBA-A7B5-4091-BC90-52D1FD9B54B0}" type="slidenum">
              <a:rPr lang="en-US" altLang="es-ES" smtClean="0">
                <a:cs typeface="+mn-cs"/>
              </a:rPr>
              <a:pPr/>
              <a:t>‹Nº›</a:t>
            </a:fld>
            <a:endParaRPr lang="en-US" altLang="es-E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0425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  <p:sldLayoutId id="2147483977" r:id="rId11"/>
    <p:sldLayoutId id="2147483979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F525F530-087D-4839-8D0D-09BAB90FA4DD}" type="datetimeFigureOut">
              <a:rPr lang="es-CO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22/09/2016</a:t>
            </a:fld>
            <a:endParaRPr lang="es-CO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s-CO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9BFD1CC-855E-49E4-9A90-1FCC50DAC62A}" type="slidenum">
              <a:rPr lang="es-CO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CO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0691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3" r:id="rId1"/>
    <p:sldLayoutId id="2147483994" r:id="rId2"/>
    <p:sldLayoutId id="2147483995" r:id="rId3"/>
    <p:sldLayoutId id="2147483996" r:id="rId4"/>
    <p:sldLayoutId id="2147483997" r:id="rId5"/>
    <p:sldLayoutId id="2147483998" r:id="rId6"/>
    <p:sldLayoutId id="2147483999" r:id="rId7"/>
    <p:sldLayoutId id="2147484000" r:id="rId8"/>
    <p:sldLayoutId id="2147484001" r:id="rId9"/>
    <p:sldLayoutId id="2147484002" r:id="rId10"/>
    <p:sldLayoutId id="21474840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jpeg"/><Relationship Id="rId7" Type="http://schemas.openxmlformats.org/officeDocument/2006/relationships/image" Target="../media/image74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Relationship Id="rId9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wmf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95.png"/><Relationship Id="rId18" Type="http://schemas.openxmlformats.org/officeDocument/2006/relationships/image" Target="../media/image100.jpeg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12" Type="http://schemas.openxmlformats.org/officeDocument/2006/relationships/image" Target="../media/image94.png"/><Relationship Id="rId17" Type="http://schemas.openxmlformats.org/officeDocument/2006/relationships/image" Target="../media/image99.jpeg"/><Relationship Id="rId2" Type="http://schemas.openxmlformats.org/officeDocument/2006/relationships/image" Target="../media/image1.jpeg"/><Relationship Id="rId16" Type="http://schemas.openxmlformats.org/officeDocument/2006/relationships/image" Target="../media/image98.emf"/><Relationship Id="rId20" Type="http://schemas.openxmlformats.org/officeDocument/2006/relationships/image" Target="../media/image102.emf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88.png"/><Relationship Id="rId11" Type="http://schemas.openxmlformats.org/officeDocument/2006/relationships/image" Target="../media/image93.png"/><Relationship Id="rId5" Type="http://schemas.openxmlformats.org/officeDocument/2006/relationships/image" Target="../media/image87.png"/><Relationship Id="rId15" Type="http://schemas.openxmlformats.org/officeDocument/2006/relationships/image" Target="../media/image97.png"/><Relationship Id="rId10" Type="http://schemas.openxmlformats.org/officeDocument/2006/relationships/image" Target="../media/image92.png"/><Relationship Id="rId19" Type="http://schemas.openxmlformats.org/officeDocument/2006/relationships/image" Target="../media/image101.jpeg"/><Relationship Id="rId4" Type="http://schemas.openxmlformats.org/officeDocument/2006/relationships/image" Target="../media/image86.png"/><Relationship Id="rId9" Type="http://schemas.openxmlformats.org/officeDocument/2006/relationships/image" Target="../media/image91.png"/><Relationship Id="rId14" Type="http://schemas.openxmlformats.org/officeDocument/2006/relationships/image" Target="../media/image9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4.jpeg"/><Relationship Id="rId11" Type="http://schemas.openxmlformats.org/officeDocument/2006/relationships/image" Target="../media/image19.png"/><Relationship Id="rId5" Type="http://schemas.openxmlformats.org/officeDocument/2006/relationships/image" Target="../media/image13.jpeg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17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png"/><Relationship Id="rId18" Type="http://schemas.openxmlformats.org/officeDocument/2006/relationships/image" Target="../media/image38.jpg"/><Relationship Id="rId26" Type="http://schemas.openxmlformats.org/officeDocument/2006/relationships/image" Target="../media/image46.jpeg"/><Relationship Id="rId39" Type="http://schemas.openxmlformats.org/officeDocument/2006/relationships/image" Target="../media/image59.jpeg"/><Relationship Id="rId3" Type="http://schemas.openxmlformats.org/officeDocument/2006/relationships/image" Target="../media/image23.png"/><Relationship Id="rId21" Type="http://schemas.openxmlformats.org/officeDocument/2006/relationships/image" Target="../media/image41.png"/><Relationship Id="rId34" Type="http://schemas.openxmlformats.org/officeDocument/2006/relationships/image" Target="../media/image54.gif"/><Relationship Id="rId42" Type="http://schemas.openxmlformats.org/officeDocument/2006/relationships/image" Target="../media/image62.png"/><Relationship Id="rId7" Type="http://schemas.openxmlformats.org/officeDocument/2006/relationships/image" Target="../media/image27.png"/><Relationship Id="rId12" Type="http://schemas.openxmlformats.org/officeDocument/2006/relationships/image" Target="../media/image32.jpeg"/><Relationship Id="rId17" Type="http://schemas.openxmlformats.org/officeDocument/2006/relationships/image" Target="../media/image37.jpg"/><Relationship Id="rId25" Type="http://schemas.openxmlformats.org/officeDocument/2006/relationships/image" Target="../media/image45.jpeg"/><Relationship Id="rId33" Type="http://schemas.openxmlformats.org/officeDocument/2006/relationships/image" Target="../media/image53.png"/><Relationship Id="rId38" Type="http://schemas.openxmlformats.org/officeDocument/2006/relationships/image" Target="../media/image58.JPG"/><Relationship Id="rId2" Type="http://schemas.openxmlformats.org/officeDocument/2006/relationships/image" Target="../media/image22.JPG"/><Relationship Id="rId16" Type="http://schemas.openxmlformats.org/officeDocument/2006/relationships/image" Target="../media/image36.png"/><Relationship Id="rId20" Type="http://schemas.openxmlformats.org/officeDocument/2006/relationships/image" Target="../media/image40.gif"/><Relationship Id="rId29" Type="http://schemas.openxmlformats.org/officeDocument/2006/relationships/image" Target="../media/image49.png"/><Relationship Id="rId41" Type="http://schemas.openxmlformats.org/officeDocument/2006/relationships/image" Target="../media/image61.jp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6.jpeg"/><Relationship Id="rId11" Type="http://schemas.openxmlformats.org/officeDocument/2006/relationships/image" Target="../media/image31.JPG"/><Relationship Id="rId24" Type="http://schemas.openxmlformats.org/officeDocument/2006/relationships/image" Target="../media/image44.jpeg"/><Relationship Id="rId32" Type="http://schemas.openxmlformats.org/officeDocument/2006/relationships/image" Target="../media/image52.jpeg"/><Relationship Id="rId37" Type="http://schemas.openxmlformats.org/officeDocument/2006/relationships/image" Target="../media/image57.jpeg"/><Relationship Id="rId40" Type="http://schemas.openxmlformats.org/officeDocument/2006/relationships/image" Target="../media/image60.jpg"/><Relationship Id="rId5" Type="http://schemas.openxmlformats.org/officeDocument/2006/relationships/image" Target="../media/image25.jpg"/><Relationship Id="rId15" Type="http://schemas.openxmlformats.org/officeDocument/2006/relationships/image" Target="../media/image35.JPG"/><Relationship Id="rId23" Type="http://schemas.openxmlformats.org/officeDocument/2006/relationships/image" Target="../media/image43.png"/><Relationship Id="rId28" Type="http://schemas.openxmlformats.org/officeDocument/2006/relationships/image" Target="../media/image48.jpeg"/><Relationship Id="rId36" Type="http://schemas.openxmlformats.org/officeDocument/2006/relationships/image" Target="../media/image56.jpeg"/><Relationship Id="rId10" Type="http://schemas.openxmlformats.org/officeDocument/2006/relationships/image" Target="../media/image30.jpeg"/><Relationship Id="rId19" Type="http://schemas.openxmlformats.org/officeDocument/2006/relationships/image" Target="../media/image39.jpeg"/><Relationship Id="rId31" Type="http://schemas.openxmlformats.org/officeDocument/2006/relationships/image" Target="../media/image51.png"/><Relationship Id="rId4" Type="http://schemas.openxmlformats.org/officeDocument/2006/relationships/image" Target="../media/image24.jpg"/><Relationship Id="rId9" Type="http://schemas.openxmlformats.org/officeDocument/2006/relationships/image" Target="../media/image29.jpeg"/><Relationship Id="rId14" Type="http://schemas.openxmlformats.org/officeDocument/2006/relationships/image" Target="../media/image34.png"/><Relationship Id="rId22" Type="http://schemas.openxmlformats.org/officeDocument/2006/relationships/image" Target="../media/image42.jpg"/><Relationship Id="rId27" Type="http://schemas.openxmlformats.org/officeDocument/2006/relationships/image" Target="../media/image47.jpeg"/><Relationship Id="rId30" Type="http://schemas.openxmlformats.org/officeDocument/2006/relationships/image" Target="../media/image50.jpeg"/><Relationship Id="rId35" Type="http://schemas.openxmlformats.org/officeDocument/2006/relationships/image" Target="../media/image55.png"/><Relationship Id="rId43" Type="http://schemas.openxmlformats.org/officeDocument/2006/relationships/image" Target="../media/image6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25" y="-17463"/>
            <a:ext cx="9253538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1760">
            <a:off x="1066375" y="1926731"/>
            <a:ext cx="3904609" cy="4013639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323528" y="397093"/>
            <a:ext cx="8568952" cy="1080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s-CO" sz="2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INNOVACIÓN CURRICULAR, PROYECTOS DE AULA Y PROYECCIÓN SOCIAL: UNA MIRADA DESDE LA EXPERIENCIA DEL CONSULTORIO EMPRESARIAL</a:t>
            </a:r>
            <a:endParaRPr lang="es-CO" sz="28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42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1 Título"/>
          <p:cNvSpPr txBox="1">
            <a:spLocks/>
          </p:cNvSpPr>
          <p:nvPr/>
        </p:nvSpPr>
        <p:spPr bwMode="auto">
          <a:xfrm>
            <a:off x="470689" y="157020"/>
            <a:ext cx="8039236" cy="512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>
              <a:defRPr/>
            </a:pPr>
            <a:r>
              <a:rPr lang="es-CO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IMPACTOS PROYECTOS 2015</a:t>
            </a:r>
            <a:endParaRPr lang="es-CO" sz="3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" name="Heptágono 1"/>
          <p:cNvSpPr/>
          <p:nvPr/>
        </p:nvSpPr>
        <p:spPr>
          <a:xfrm>
            <a:off x="1835696" y="5154115"/>
            <a:ext cx="2016224" cy="1421978"/>
          </a:xfrm>
          <a:prstGeom prst="hept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EMPRESAS VINCULADAS</a:t>
            </a:r>
          </a:p>
          <a:p>
            <a:pPr algn="ctr"/>
            <a:r>
              <a:rPr lang="es-CO" dirty="0" smtClean="0"/>
              <a:t>25</a:t>
            </a:r>
            <a:endParaRPr lang="es-CO" dirty="0"/>
          </a:p>
        </p:txBody>
      </p:sp>
      <p:sp>
        <p:nvSpPr>
          <p:cNvPr id="27" name="Heptágono 26"/>
          <p:cNvSpPr/>
          <p:nvPr/>
        </p:nvSpPr>
        <p:spPr>
          <a:xfrm>
            <a:off x="5148064" y="5153005"/>
            <a:ext cx="2016224" cy="1391039"/>
          </a:xfrm>
          <a:prstGeom prst="hept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ASESORES CONSULTORES</a:t>
            </a:r>
          </a:p>
          <a:p>
            <a:pPr algn="ctr"/>
            <a:r>
              <a:rPr lang="es-CO" dirty="0" smtClean="0"/>
              <a:t>12</a:t>
            </a:r>
            <a:endParaRPr lang="es-CO" dirty="0"/>
          </a:p>
        </p:txBody>
      </p:sp>
      <p:cxnSp>
        <p:nvCxnSpPr>
          <p:cNvPr id="5" name="Conector recto 4"/>
          <p:cNvCxnSpPr/>
          <p:nvPr/>
        </p:nvCxnSpPr>
        <p:spPr>
          <a:xfrm>
            <a:off x="35496" y="4983652"/>
            <a:ext cx="910850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Conector recto 28"/>
          <p:cNvCxnSpPr/>
          <p:nvPr/>
        </p:nvCxnSpPr>
        <p:spPr>
          <a:xfrm>
            <a:off x="46852" y="767716"/>
            <a:ext cx="910850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445" y="1174073"/>
            <a:ext cx="6157317" cy="1191739"/>
          </a:xfrm>
          <a:prstGeom prst="rect">
            <a:avLst/>
          </a:prstGeom>
        </p:spPr>
      </p:pic>
      <p:sp>
        <p:nvSpPr>
          <p:cNvPr id="30" name="CuadroTexto 29"/>
          <p:cNvSpPr txBox="1"/>
          <p:nvPr/>
        </p:nvSpPr>
        <p:spPr>
          <a:xfrm>
            <a:off x="1002530" y="2755952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 smtClean="0">
                <a:latin typeface="Berlin Sans FB Demi" panose="020E0802020502020306" pitchFamily="34" charset="0"/>
              </a:rPr>
              <a:t>Sábados del Consultorio</a:t>
            </a:r>
            <a:endParaRPr lang="es-CO" sz="3200" dirty="0">
              <a:latin typeface="Berlin Sans FB Demi" panose="020E0802020502020306" pitchFamily="34" charset="0"/>
            </a:endParaRPr>
          </a:p>
        </p:txBody>
      </p:sp>
      <p:pic>
        <p:nvPicPr>
          <p:cNvPr id="1026" name="Picture 2" descr="https://www.nodoka.co/apc-aa-files/a0be33602f0be5cac8dca042dc67a06e/logo-interactua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790" y="6107950"/>
            <a:ext cx="1849972" cy="605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" name="Imagen 102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89" b="17514"/>
          <a:stretch/>
        </p:blipFill>
        <p:spPr>
          <a:xfrm>
            <a:off x="7213781" y="2604515"/>
            <a:ext cx="1296144" cy="15445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5" name="Imagen 10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07440" y="2731335"/>
            <a:ext cx="1312232" cy="16078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Imagen 10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273" y="3595554"/>
            <a:ext cx="1476068" cy="11070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4838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de flecha 6"/>
          <p:cNvCxnSpPr/>
          <p:nvPr/>
        </p:nvCxnSpPr>
        <p:spPr>
          <a:xfrm>
            <a:off x="1568262" y="3913688"/>
            <a:ext cx="1679499" cy="0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/>
          <p:cNvSpPr txBox="1"/>
          <p:nvPr/>
        </p:nvSpPr>
        <p:spPr>
          <a:xfrm>
            <a:off x="7577667" y="412957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s-ES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278642" y="387849"/>
            <a:ext cx="6483691" cy="6900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CONSULTORIAS EN EMPRESAS</a:t>
            </a:r>
            <a:endParaRPr lang="es-E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7" name="Conector recto de flecha 16"/>
          <p:cNvCxnSpPr/>
          <p:nvPr/>
        </p:nvCxnSpPr>
        <p:spPr>
          <a:xfrm>
            <a:off x="1568262" y="3913688"/>
            <a:ext cx="1679499" cy="0"/>
          </a:xfrm>
          <a:prstGeom prst="straightConnector1">
            <a:avLst/>
          </a:prstGeom>
          <a:ln w="19050">
            <a:solidFill>
              <a:schemeClr val="bg1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0398"/>
            <a:ext cx="2374443" cy="178083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761" y="1410399"/>
            <a:ext cx="2314508" cy="178083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876" y="1410398"/>
            <a:ext cx="2411760" cy="181730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71491" y="3339390"/>
            <a:ext cx="1762528" cy="241176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853" y="3664003"/>
            <a:ext cx="2350039" cy="176252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49" y="3691479"/>
            <a:ext cx="2350038" cy="176252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62333" y="5768465"/>
            <a:ext cx="993734" cy="829128"/>
          </a:xfrm>
          <a:prstGeom prst="rect">
            <a:avLst/>
          </a:prstGeom>
        </p:spPr>
      </p:pic>
      <p:pic>
        <p:nvPicPr>
          <p:cNvPr id="14" name="Imagen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" y="5852919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038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685800" y="1022350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MX" altLang="es-CO" sz="4400" dirty="0">
                <a:solidFill>
                  <a:srgbClr val="C00000"/>
                </a:solidFill>
              </a:rPr>
              <a:t>Seminario de Organización de Empresas</a:t>
            </a:r>
            <a:br>
              <a:rPr lang="es-MX" altLang="es-CO" sz="4400" dirty="0">
                <a:solidFill>
                  <a:srgbClr val="C00000"/>
                </a:solidFill>
              </a:rPr>
            </a:br>
            <a:r>
              <a:rPr lang="es-MX" altLang="es-CO" sz="4400" dirty="0">
                <a:solidFill>
                  <a:srgbClr val="C00000"/>
                </a:solidFill>
              </a:rPr>
              <a:t>Programa PJ</a:t>
            </a:r>
            <a:endParaRPr lang="es-ES" altLang="es-CO" sz="4400" dirty="0">
              <a:solidFill>
                <a:srgbClr val="C00000"/>
              </a:solidFill>
            </a:endParaRPr>
          </a:p>
        </p:txBody>
      </p:sp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1371600" y="3025775"/>
            <a:ext cx="6400800" cy="76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MX" altLang="es-CO" sz="4800" dirty="0" smtClean="0">
                <a:solidFill>
                  <a:srgbClr val="C00000"/>
                </a:solidFill>
              </a:rPr>
              <a:t>2015</a:t>
            </a:r>
            <a:endParaRPr lang="es-ES" altLang="es-CO" sz="4800" dirty="0">
              <a:solidFill>
                <a:srgbClr val="C00000"/>
              </a:solidFill>
            </a:endParaRPr>
          </a:p>
        </p:txBody>
      </p:sp>
      <p:sp>
        <p:nvSpPr>
          <p:cNvPr id="3076" name="Rectangle 7"/>
          <p:cNvSpPr>
            <a:spLocks noChangeArrowheads="1"/>
          </p:cNvSpPr>
          <p:nvPr/>
        </p:nvSpPr>
        <p:spPr bwMode="auto">
          <a:xfrm>
            <a:off x="179388" y="188913"/>
            <a:ext cx="8785225" cy="6480175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AR" altLang="es-CO"/>
          </a:p>
        </p:txBody>
      </p:sp>
      <p:pic>
        <p:nvPicPr>
          <p:cNvPr id="3077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67"/>
          <a:stretch>
            <a:fillRect/>
          </a:stretch>
        </p:blipFill>
        <p:spPr bwMode="auto">
          <a:xfrm>
            <a:off x="3690937" y="4254148"/>
            <a:ext cx="1762125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" y="5852919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84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/>
          <p:cNvSpPr txBox="1"/>
          <p:nvPr/>
        </p:nvSpPr>
        <p:spPr>
          <a:xfrm>
            <a:off x="7577667" y="412957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s-ES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278642" y="387849"/>
            <a:ext cx="6483691" cy="6900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CONSULTORIAS EN EMPRESAS</a:t>
            </a:r>
            <a:endParaRPr lang="es-E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494967"/>
            <a:ext cx="7439025" cy="3638550"/>
          </a:xfrm>
          <a:prstGeom prst="rect">
            <a:avLst/>
          </a:prstGeom>
        </p:spPr>
      </p:pic>
      <p:pic>
        <p:nvPicPr>
          <p:cNvPr id="15" name="Picture 5" descr="Datei:Ternium Logo.sv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5495" y="1368143"/>
            <a:ext cx="2268538" cy="836613"/>
          </a:xfrm>
          <a:noFill/>
        </p:spPr>
      </p:pic>
      <p:sp>
        <p:nvSpPr>
          <p:cNvPr id="16" name="Rectángulo 15"/>
          <p:cNvSpPr/>
          <p:nvPr/>
        </p:nvSpPr>
        <p:spPr>
          <a:xfrm>
            <a:off x="2987824" y="1187212"/>
            <a:ext cx="560705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MX" altLang="es-CO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SEMINARIO DE ORGANIZACIÓN</a:t>
            </a:r>
          </a:p>
          <a:p>
            <a:pPr algn="ctr">
              <a:defRPr/>
            </a:pPr>
            <a:r>
              <a:rPr lang="es-MX" altLang="es-CO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s-MX" altLang="es-CO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EMPRESAS</a:t>
            </a:r>
          </a:p>
          <a:p>
            <a:pPr algn="ctr">
              <a:defRPr/>
            </a:pPr>
            <a:r>
              <a:rPr lang="es-MX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Lugar Casa Club de Egresado</a:t>
            </a:r>
          </a:p>
          <a:p>
            <a:pPr algn="ctr">
              <a:defRPr/>
            </a:pPr>
            <a:r>
              <a:rPr lang="es-MX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Asistentes : 20 Jóvenes Gerentes</a:t>
            </a:r>
            <a:endParaRPr lang="es-CO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" y="6117833"/>
            <a:ext cx="9144000" cy="749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557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" y="5852919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 Título"/>
          <p:cNvSpPr txBox="1">
            <a:spLocks/>
          </p:cNvSpPr>
          <p:nvPr/>
        </p:nvSpPr>
        <p:spPr bwMode="auto">
          <a:xfrm>
            <a:off x="467544" y="260648"/>
            <a:ext cx="8039236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>
              <a:defRPr/>
            </a:pPr>
            <a:r>
              <a:rPr lang="es-CO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PROFESORES  Y CONSULTORES DEL MBA VINCULADOS  A PROYECCION SOCIAL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071546"/>
            <a:ext cx="6840760" cy="528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28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" y="5852919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 Título"/>
          <p:cNvSpPr txBox="1">
            <a:spLocks/>
          </p:cNvSpPr>
          <p:nvPr/>
        </p:nvSpPr>
        <p:spPr bwMode="auto">
          <a:xfrm>
            <a:off x="467544" y="260648"/>
            <a:ext cx="8039236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>
              <a:defRPr/>
            </a:pPr>
            <a:r>
              <a:rPr lang="es-CO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PROFESORES  Y CONSULTORES DEL MBA VINCULADOS  A PROYECCION SOCIAL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945781"/>
            <a:ext cx="6408712" cy="4941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96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" y="5852919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 Título"/>
          <p:cNvSpPr txBox="1">
            <a:spLocks/>
          </p:cNvSpPr>
          <p:nvPr/>
        </p:nvSpPr>
        <p:spPr bwMode="auto">
          <a:xfrm>
            <a:off x="467544" y="-86673"/>
            <a:ext cx="8039236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>
              <a:defRPr/>
            </a:pPr>
            <a:r>
              <a:rPr lang="es-CO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VINCULACION  A PROYECCION SOCIAL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360980">
            <a:off x="-869660" y="1842940"/>
            <a:ext cx="5410994" cy="337926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84298">
            <a:off x="4793456" y="664225"/>
            <a:ext cx="4855165" cy="360428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5"/>
          <a:srcRect t="3085" r="4095" b="10058"/>
          <a:stretch/>
        </p:blipFill>
        <p:spPr>
          <a:xfrm rot="21150190">
            <a:off x="2291831" y="2921887"/>
            <a:ext cx="3242121" cy="379650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63761">
            <a:off x="5545209" y="3257817"/>
            <a:ext cx="3105268" cy="408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1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" y="6063957"/>
            <a:ext cx="9122093" cy="803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1 Título"/>
          <p:cNvSpPr txBox="1">
            <a:spLocks/>
          </p:cNvSpPr>
          <p:nvPr/>
        </p:nvSpPr>
        <p:spPr bwMode="auto">
          <a:xfrm>
            <a:off x="396557" y="245137"/>
            <a:ext cx="8039236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>
              <a:defRPr/>
            </a:pPr>
            <a:r>
              <a:rPr lang="es-CO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Transferencia  y apropiación Social de conocimiento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005" y="907636"/>
            <a:ext cx="4523234" cy="528548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335" y="1054301"/>
            <a:ext cx="1669335" cy="10016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5976" y="2492896"/>
            <a:ext cx="453955" cy="314406"/>
          </a:xfrm>
          <a:prstGeom prst="rect">
            <a:avLst/>
          </a:prstGeom>
        </p:spPr>
      </p:pic>
      <p:cxnSp>
        <p:nvCxnSpPr>
          <p:cNvPr id="13" name="Conector recto 12"/>
          <p:cNvCxnSpPr>
            <a:endCxn id="11" idx="1"/>
          </p:cNvCxnSpPr>
          <p:nvPr/>
        </p:nvCxnSpPr>
        <p:spPr>
          <a:xfrm flipV="1">
            <a:off x="3563535" y="2650099"/>
            <a:ext cx="792441" cy="21251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Resultado de imagen para texa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5" y="2789070"/>
            <a:ext cx="258800" cy="279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0270" y="3587881"/>
            <a:ext cx="1676400" cy="11144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1696" y="5016291"/>
            <a:ext cx="1624974" cy="10765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34635" y="4221873"/>
            <a:ext cx="579419" cy="579419"/>
          </a:xfrm>
          <a:prstGeom prst="rect">
            <a:avLst/>
          </a:prstGeom>
        </p:spPr>
      </p:pic>
      <p:cxnSp>
        <p:nvCxnSpPr>
          <p:cNvPr id="22" name="Conector recto 21"/>
          <p:cNvCxnSpPr>
            <a:stCxn id="18" idx="3"/>
          </p:cNvCxnSpPr>
          <p:nvPr/>
        </p:nvCxnSpPr>
        <p:spPr>
          <a:xfrm flipV="1">
            <a:off x="2814054" y="4237471"/>
            <a:ext cx="1259288" cy="27411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4" name="Imagen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57606" y="3397543"/>
            <a:ext cx="633983" cy="172503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11"/>
          <a:srcRect r="58859"/>
          <a:stretch/>
        </p:blipFill>
        <p:spPr>
          <a:xfrm>
            <a:off x="5476001" y="3691997"/>
            <a:ext cx="519984" cy="473968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1146" y="8924952"/>
            <a:ext cx="176583" cy="117187"/>
          </a:xfrm>
          <a:prstGeom prst="rect">
            <a:avLst/>
          </a:prstGeom>
        </p:spPr>
      </p:pic>
      <p:sp>
        <p:nvSpPr>
          <p:cNvPr id="29" name="AutoShape 10" descr="Resultado de imagen para   Institución Universitaria de estudios Superiores FES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30" name="Imagen 2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50868" y="3588746"/>
            <a:ext cx="964397" cy="344611"/>
          </a:xfrm>
          <a:prstGeom prst="rect">
            <a:avLst/>
          </a:prstGeom>
        </p:spPr>
      </p:pic>
      <p:cxnSp>
        <p:nvCxnSpPr>
          <p:cNvPr id="33" name="Conector recto 32"/>
          <p:cNvCxnSpPr/>
          <p:nvPr/>
        </p:nvCxnSpPr>
        <p:spPr>
          <a:xfrm flipV="1">
            <a:off x="3382219" y="3717032"/>
            <a:ext cx="691123" cy="6801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Conector recto 33"/>
          <p:cNvCxnSpPr>
            <a:endCxn id="24" idx="1"/>
          </p:cNvCxnSpPr>
          <p:nvPr/>
        </p:nvCxnSpPr>
        <p:spPr>
          <a:xfrm flipV="1">
            <a:off x="4121017" y="3483795"/>
            <a:ext cx="736589" cy="34210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Conector recto 35"/>
          <p:cNvCxnSpPr/>
          <p:nvPr/>
        </p:nvCxnSpPr>
        <p:spPr>
          <a:xfrm>
            <a:off x="4175522" y="3636690"/>
            <a:ext cx="1300479" cy="2589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Conector recto 37"/>
          <p:cNvCxnSpPr/>
          <p:nvPr/>
        </p:nvCxnSpPr>
        <p:spPr>
          <a:xfrm>
            <a:off x="4125070" y="3691997"/>
            <a:ext cx="1783958" cy="78747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36" name="Picture 12" descr="Resultado de imagen para  Universidad Central – Santiago de Chile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146" y="4815697"/>
            <a:ext cx="1048651" cy="55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Imagen 4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56694" y="2329598"/>
            <a:ext cx="1587431" cy="10563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cxnSp>
        <p:nvCxnSpPr>
          <p:cNvPr id="46" name="Conector recto 45"/>
          <p:cNvCxnSpPr>
            <a:stCxn id="1036" idx="3"/>
          </p:cNvCxnSpPr>
          <p:nvPr/>
        </p:nvCxnSpPr>
        <p:spPr>
          <a:xfrm flipV="1">
            <a:off x="3142797" y="4965303"/>
            <a:ext cx="1213179" cy="1260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5" name="Imagen 4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76731" y="4251490"/>
            <a:ext cx="773121" cy="513071"/>
          </a:xfrm>
          <a:prstGeom prst="rect">
            <a:avLst/>
          </a:prstGeom>
        </p:spPr>
      </p:pic>
      <p:pic>
        <p:nvPicPr>
          <p:cNvPr id="64" name="Picture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959" y="1560777"/>
            <a:ext cx="1387830" cy="14815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20 Imagen" descr="http://www.entrepreneurshipadvisory.com/moodle/modulos/m1/sco1/course/media/h_00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31" b="68965"/>
          <a:stretch>
            <a:fillRect/>
          </a:stretch>
        </p:blipFill>
        <p:spPr bwMode="auto">
          <a:xfrm>
            <a:off x="7239358" y="3189508"/>
            <a:ext cx="1511300" cy="504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2" descr="http://static.siliconmaps.com/uploads/2016/04/sv16-top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870" y="503453"/>
            <a:ext cx="1575598" cy="9486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8" name="Picture 8" descr="http://1.bp.blogspot.com/-qZvTho9n5jo/TybYqpWxlOI/AAAAAAAAAyw/HmR5mAOm_YQ/s1600/RUTA_N_CAMARA1_MAIL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444890" y="3895660"/>
            <a:ext cx="1260520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9" name="Imagen 6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709303" y="5261825"/>
            <a:ext cx="758038" cy="631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9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57200" y="423919"/>
            <a:ext cx="8229600" cy="77283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s-CO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Información Contacto</a:t>
            </a:r>
            <a:endParaRPr lang="es-CO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Marcador de contenido 1"/>
          <p:cNvSpPr txBox="1">
            <a:spLocks/>
          </p:cNvSpPr>
          <p:nvPr/>
        </p:nvSpPr>
        <p:spPr>
          <a:xfrm>
            <a:off x="2663788" y="2712656"/>
            <a:ext cx="3816424" cy="3096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s-CO" sz="2400" b="1" dirty="0" smtClean="0">
                <a:solidFill>
                  <a:prstClr val="black"/>
                </a:solidFill>
              </a:rPr>
              <a:t>MAURICIO ANTONIO BEDOYA VILLA</a:t>
            </a:r>
            <a:endParaRPr lang="es-CO" sz="2400" dirty="0" smtClean="0">
              <a:solidFill>
                <a:prstClr val="black"/>
              </a:solidFill>
            </a:endParaRPr>
          </a:p>
          <a:p>
            <a:pPr algn="ctr" fontAlgn="auto">
              <a:spcAft>
                <a:spcPts val="0"/>
              </a:spcAft>
            </a:pPr>
            <a:r>
              <a:rPr lang="es-CO" sz="1500" dirty="0" smtClean="0">
                <a:solidFill>
                  <a:prstClr val="black"/>
                </a:solidFill>
                <a:latin typeface="Berlin Sans FB" panose="020E0602020502020306" pitchFamily="34" charset="0"/>
              </a:rPr>
              <a:t>Administrador de Empresas</a:t>
            </a:r>
          </a:p>
          <a:p>
            <a:pPr algn="ctr" fontAlgn="auto">
              <a:spcAft>
                <a:spcPts val="0"/>
              </a:spcAft>
            </a:pPr>
            <a:r>
              <a:rPr lang="es-CO" sz="1500" dirty="0" smtClean="0">
                <a:solidFill>
                  <a:prstClr val="black"/>
                </a:solidFill>
                <a:latin typeface="Berlin Sans FB" panose="020E0602020502020306" pitchFamily="34" charset="0"/>
              </a:rPr>
              <a:t>Magister en Administración</a:t>
            </a:r>
          </a:p>
          <a:p>
            <a:pPr algn="ctr" fontAlgn="auto">
              <a:spcAft>
                <a:spcPts val="0"/>
              </a:spcAft>
            </a:pPr>
            <a:r>
              <a:rPr lang="es-CO" sz="1500" dirty="0" smtClean="0">
                <a:solidFill>
                  <a:prstClr val="black"/>
                </a:solidFill>
                <a:latin typeface="Berlin Sans FB" panose="020E0602020502020306" pitchFamily="34" charset="0"/>
              </a:rPr>
              <a:t>Coordinador Consultorio Empresarial</a:t>
            </a:r>
          </a:p>
          <a:p>
            <a:pPr algn="ctr" fontAlgn="auto">
              <a:spcAft>
                <a:spcPts val="0"/>
              </a:spcAft>
            </a:pPr>
            <a:r>
              <a:rPr lang="es-CO" sz="1500" dirty="0" smtClean="0">
                <a:solidFill>
                  <a:prstClr val="black"/>
                </a:solidFill>
                <a:latin typeface="Berlin Sans FB" panose="020E0602020502020306" pitchFamily="34" charset="0"/>
              </a:rPr>
              <a:t>Programa Administración de Empresas</a:t>
            </a:r>
          </a:p>
          <a:p>
            <a:pPr algn="ctr" fontAlgn="auto">
              <a:spcAft>
                <a:spcPts val="0"/>
              </a:spcAft>
            </a:pPr>
            <a:r>
              <a:rPr lang="es-CO" sz="1500" dirty="0" smtClean="0">
                <a:solidFill>
                  <a:prstClr val="black"/>
                </a:solidFill>
                <a:latin typeface="Berlin Sans FB" panose="020E0602020502020306" pitchFamily="34" charset="0"/>
              </a:rPr>
              <a:t>mbedoya@udem.edu.co</a:t>
            </a:r>
          </a:p>
          <a:p>
            <a:pPr algn="ctr" fontAlgn="auto">
              <a:spcAft>
                <a:spcPts val="0"/>
              </a:spcAft>
            </a:pPr>
            <a:r>
              <a:rPr lang="es-CO" sz="1500" dirty="0" smtClean="0">
                <a:solidFill>
                  <a:prstClr val="black"/>
                </a:solidFill>
                <a:latin typeface="Berlin Sans FB" panose="020E0602020502020306" pitchFamily="34" charset="0"/>
              </a:rPr>
              <a:t>Teléfono: 3405555 Ext-5318</a:t>
            </a:r>
          </a:p>
          <a:p>
            <a:pPr fontAlgn="auto">
              <a:spcAft>
                <a:spcPts val="0"/>
              </a:spcAft>
            </a:pPr>
            <a:endParaRPr lang="es-CO" sz="2800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868" y="1106769"/>
            <a:ext cx="2016224" cy="149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45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" y="-31750"/>
            <a:ext cx="9210675" cy="688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045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383" y="5873609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683568" y="987029"/>
            <a:ext cx="8229600" cy="936104"/>
          </a:xfrm>
        </p:spPr>
        <p:txBody>
          <a:bodyPr/>
          <a:lstStyle/>
          <a:p>
            <a:pPr algn="ctr"/>
            <a:r>
              <a:rPr lang="es-CO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QUIENES SOMOS</a:t>
            </a:r>
          </a:p>
        </p:txBody>
      </p:sp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207301" y="1918468"/>
            <a:ext cx="8604250" cy="2802525"/>
          </a:xfrm>
        </p:spPr>
        <p:txBody>
          <a:bodyPr/>
          <a:lstStyle/>
          <a:p>
            <a:pPr algn="just">
              <a:buNone/>
              <a:defRPr/>
            </a:pPr>
            <a:r>
              <a:rPr lang="es-CO" sz="2400" b="1" dirty="0" smtClean="0"/>
              <a:t>     </a:t>
            </a:r>
            <a:r>
              <a:rPr lang="es-CO" sz="2000" b="1" dirty="0" smtClean="0"/>
              <a:t>Somos un equipo interdisciplinario de profesores, estudiantes y personal de apoyo de diversas dependencias de la Facultad de Ciencias Económicas y Administrativas, comprometidos en la implementación de  procesos de fortalecimiento a la gestión empresarial de las empresas y  con la solución de problemas propios de los saberes específicos en la Administración de Empresas, mediante la apropiación de conocimientos por parte de los estudiantes bajo ambientes reales y dinámicos propios de las organizaciones del entorno local, regional  y nacional, con criterios de Responsabilidad, Ética y Solidaridad.</a:t>
            </a:r>
            <a:endParaRPr lang="es-ES" sz="2000" b="1" dirty="0" smtClean="0"/>
          </a:p>
          <a:p>
            <a:pPr algn="ctr">
              <a:buNone/>
              <a:defRPr/>
            </a:pPr>
            <a:endParaRPr lang="es-CO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142"/>
          <a:stretch/>
        </p:blipFill>
        <p:spPr>
          <a:xfrm>
            <a:off x="502029" y="4869160"/>
            <a:ext cx="7920880" cy="88184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77993" y="159917"/>
            <a:ext cx="8568952" cy="605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s-CO" sz="16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INNOVACIÓN CURRICULAR, PROYECTOS DE AULA Y PROYECCIÓN SOCIAL: UNA MIRADA DESDE LA EXPERIENCIA DEL CONSULTORIO EMPRESARIAL</a:t>
            </a:r>
            <a:endParaRPr lang="es-CO" sz="20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17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3588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457200" y="642903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es-CO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MISION</a:t>
            </a:r>
            <a:endParaRPr lang="es-CO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611560" y="1502451"/>
            <a:ext cx="8229600" cy="1224136"/>
          </a:xfrm>
        </p:spPr>
        <p:txBody>
          <a:bodyPr/>
          <a:lstStyle/>
          <a:p>
            <a:pPr marL="0" indent="0" algn="just">
              <a:buNone/>
            </a:pPr>
            <a:r>
              <a:rPr lang="es-CO" sz="2000" b="1" dirty="0"/>
              <a:t>Potencializamos las capacidades de las MIPYMES mediante procesos de asesoría y consultoría personalizada para la generación  de valor </a:t>
            </a:r>
            <a:r>
              <a:rPr lang="es-CO" sz="2000" b="1" dirty="0" smtClean="0"/>
              <a:t>empresarial, bajo </a:t>
            </a:r>
            <a:r>
              <a:rPr lang="es-CO" sz="2000" b="1" dirty="0"/>
              <a:t>los principios de responsabilidad, ética y </a:t>
            </a:r>
            <a:r>
              <a:rPr lang="es-CO" sz="2000" b="1" dirty="0" smtClean="0"/>
              <a:t>proyección social.</a:t>
            </a:r>
            <a:endParaRPr lang="es-CO" sz="2000" b="1" dirty="0"/>
          </a:p>
          <a:p>
            <a:pPr marL="0" indent="0" algn="ctr">
              <a:buFont typeface="Arial" charset="0"/>
              <a:buNone/>
              <a:defRPr/>
            </a:pPr>
            <a:endParaRPr lang="es-CO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8" descr="equipo-de-trabajo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005064"/>
            <a:ext cx="2595562" cy="270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1 Título"/>
          <p:cNvSpPr txBox="1">
            <a:spLocks/>
          </p:cNvSpPr>
          <p:nvPr/>
        </p:nvSpPr>
        <p:spPr bwMode="auto">
          <a:xfrm>
            <a:off x="457200" y="2510874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>
              <a:defRPr/>
            </a:pPr>
            <a:r>
              <a:rPr lang="es-CO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VISION</a:t>
            </a:r>
            <a:endParaRPr lang="es-CO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 bwMode="auto">
          <a:xfrm>
            <a:off x="611560" y="3302683"/>
            <a:ext cx="8229600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es-CO" sz="2000" b="1" dirty="0" smtClean="0"/>
              <a:t>Seremos un centro referente  en generación de valor empresarial  para el sector Mipymes de la ciudad región y la comunidad académica, mediante el establecimiento de consultorías y asesorías especializadas. </a:t>
            </a:r>
            <a:endParaRPr lang="es-CO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77993" y="159917"/>
            <a:ext cx="8568952" cy="605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s-CO" sz="16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INNOVACIÓN CURRICULAR, PROYECTOS DE AULA Y PROYECCIÓN SOCIAL: UNA MIRADA DESDE LA EXPERIENCIA DEL CONSULTORIO EMPRESARIAL</a:t>
            </a:r>
            <a:endParaRPr lang="es-CO" sz="20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57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3588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467544" y="890667"/>
            <a:ext cx="4474840" cy="1143000"/>
          </a:xfrm>
        </p:spPr>
        <p:txBody>
          <a:bodyPr/>
          <a:lstStyle/>
          <a:p>
            <a:pPr algn="ctr">
              <a:defRPr/>
            </a:pPr>
            <a:r>
              <a:rPr lang="es-CO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PORTAFOLIO DE SERVICIOS</a:t>
            </a:r>
            <a:endParaRPr lang="es-CO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251520" y="2060848"/>
            <a:ext cx="4104456" cy="4464496"/>
          </a:xfrm>
        </p:spPr>
        <p:txBody>
          <a:bodyPr/>
          <a:lstStyle/>
          <a:p>
            <a:pPr marL="0" indent="0" algn="just">
              <a:buNone/>
              <a:defRPr/>
            </a:pPr>
            <a:r>
              <a:rPr lang="es-CO" sz="1800" b="1" dirty="0"/>
              <a:t>El consultorio empresarial cuenta con una amplia gama de </a:t>
            </a:r>
            <a:r>
              <a:rPr lang="es-CO" sz="1800" b="1" dirty="0" smtClean="0"/>
              <a:t>servicios </a:t>
            </a:r>
            <a:r>
              <a:rPr lang="es-CO" sz="1800" b="1" dirty="0"/>
              <a:t>orientados </a:t>
            </a:r>
            <a:r>
              <a:rPr lang="es-CO" sz="1800" b="1" dirty="0" smtClean="0"/>
              <a:t>a satisfacer </a:t>
            </a:r>
            <a:r>
              <a:rPr lang="es-CO" sz="1800" b="1" dirty="0"/>
              <a:t>necesidades y </a:t>
            </a:r>
            <a:r>
              <a:rPr lang="es-CO" sz="1800" b="1" dirty="0" smtClean="0"/>
              <a:t>solucionar problemas </a:t>
            </a:r>
            <a:r>
              <a:rPr lang="es-CO" sz="1800" b="1" dirty="0"/>
              <a:t>específicos de los entornos empresariales y académicos. Para ello constituye su propuesta de valor basada en un portafolio de  </a:t>
            </a:r>
            <a:r>
              <a:rPr lang="es-CO" sz="1800" b="1" dirty="0" smtClean="0"/>
              <a:t>servicios </a:t>
            </a:r>
            <a:r>
              <a:rPr lang="es-CO" sz="1800" b="1" dirty="0"/>
              <a:t>especializados, atendidos por un grupo de profesionales expertos para el mejoramiento de  la gestión empresarial, generando como </a:t>
            </a:r>
            <a:r>
              <a:rPr lang="es-CO" sz="1800" b="1" dirty="0" smtClean="0"/>
              <a:t>resultado procesos </a:t>
            </a:r>
            <a:r>
              <a:rPr lang="es-CO" sz="1800" b="1" dirty="0"/>
              <a:t>de  fortalecimiento  de alto valor estratégico para </a:t>
            </a:r>
            <a:r>
              <a:rPr lang="es-CO" sz="1800" b="1" dirty="0" smtClean="0"/>
              <a:t>la toma </a:t>
            </a:r>
            <a:r>
              <a:rPr lang="es-CO" sz="1800" b="1" dirty="0"/>
              <a:t>de decisiones gerenciales. </a:t>
            </a:r>
            <a:endParaRPr lang="es-CO" sz="1800" b="1" dirty="0" smtClean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2061" y="1868634"/>
            <a:ext cx="4499992" cy="3744415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77993" y="159917"/>
            <a:ext cx="8568952" cy="605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s-CO" sz="16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INNOVACIÓN CURRICULAR, PROYECTOS DE AULA Y PROYECCIÓN SOCIAL: UNA MIRADA DESDE LA EXPERIENCIA DEL CONSULTORIO EMPRESARIAL</a:t>
            </a:r>
            <a:endParaRPr lang="es-CO" sz="20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8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3588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755576" y="908720"/>
            <a:ext cx="3744416" cy="1143000"/>
          </a:xfrm>
        </p:spPr>
        <p:txBody>
          <a:bodyPr/>
          <a:lstStyle/>
          <a:p>
            <a:pPr>
              <a:defRPr/>
            </a:pPr>
            <a:r>
              <a:rPr lang="es-CO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QUIEN VA DIRIGIDO</a:t>
            </a:r>
            <a:endParaRPr lang="es-CO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107504" y="1772816"/>
            <a:ext cx="5400600" cy="4968552"/>
          </a:xfrm>
        </p:spPr>
        <p:txBody>
          <a:bodyPr/>
          <a:lstStyle/>
          <a:p>
            <a:pPr algn="just">
              <a:buNone/>
            </a:pPr>
            <a:r>
              <a:rPr lang="es-CO" sz="1600" b="1" dirty="0" smtClean="0"/>
              <a:t>      El Consultorio Empresarial pretende impactar a toda la comunidad académica y  administrativa de la facultad de Ciencias Económicas y Administrativas,  como también a un grupo de interés  estratégico que se constituye en aliado estratégico  para la puesta en marcha de los servicios que presta el consultorio.</a:t>
            </a:r>
          </a:p>
          <a:p>
            <a:pPr algn="just">
              <a:buNone/>
            </a:pPr>
            <a:endParaRPr lang="es-ES" sz="1600" b="1" dirty="0" smtClean="0"/>
          </a:p>
          <a:p>
            <a:pPr algn="just">
              <a:buFont typeface="Wingdings" panose="05000000000000000000" pitchFamily="2" charset="2"/>
              <a:buChar char="§"/>
            </a:pPr>
            <a:r>
              <a:rPr lang="es-CO" sz="1600" b="1" dirty="0"/>
              <a:t>Empresarios Mipymes de la ciudad</a:t>
            </a:r>
            <a:endParaRPr lang="es-ES" sz="1600" b="1" dirty="0"/>
          </a:p>
          <a:p>
            <a:pPr lvl="0" algn="just">
              <a:buFont typeface="Wingdings" panose="05000000000000000000" pitchFamily="2" charset="2"/>
              <a:buChar char="§"/>
            </a:pPr>
            <a:r>
              <a:rPr lang="es-CO" sz="1600" b="1" dirty="0" smtClean="0"/>
              <a:t>Estudiantes de la Facultad de Ciencias Económicas y Administrativas</a:t>
            </a:r>
          </a:p>
          <a:p>
            <a:pPr lvl="0" algn="just">
              <a:buFont typeface="Wingdings" panose="05000000000000000000" pitchFamily="2" charset="2"/>
              <a:buChar char="§"/>
            </a:pPr>
            <a:r>
              <a:rPr lang="es-CO" sz="1600" b="1" dirty="0" smtClean="0"/>
              <a:t>Egresados  Asesores y Mentores</a:t>
            </a:r>
            <a:endParaRPr lang="es-ES" sz="1600" b="1" dirty="0" smtClean="0"/>
          </a:p>
          <a:p>
            <a:pPr lvl="0" algn="just">
              <a:buFont typeface="Wingdings" panose="05000000000000000000" pitchFamily="2" charset="2"/>
              <a:buChar char="§"/>
            </a:pPr>
            <a:r>
              <a:rPr lang="es-CO" sz="1600" b="1" dirty="0" smtClean="0"/>
              <a:t>Profesores de tiempo completo y  de cátedra </a:t>
            </a:r>
            <a:endParaRPr lang="es-ES" sz="1600" b="1" dirty="0" smtClean="0"/>
          </a:p>
          <a:p>
            <a:pPr lvl="0" algn="just">
              <a:buFont typeface="Wingdings" panose="05000000000000000000" pitchFamily="2" charset="2"/>
              <a:buChar char="§"/>
            </a:pPr>
            <a:r>
              <a:rPr lang="es-CO" sz="1600" b="1" dirty="0" smtClean="0"/>
              <a:t>Gremios y Asociaciones Empresariales</a:t>
            </a:r>
            <a:endParaRPr lang="es-ES" sz="1600" b="1" dirty="0" smtClean="0"/>
          </a:p>
          <a:p>
            <a:pPr lvl="0" algn="just">
              <a:buFont typeface="Wingdings" panose="05000000000000000000" pitchFamily="2" charset="2"/>
              <a:buChar char="§"/>
            </a:pPr>
            <a:r>
              <a:rPr lang="es-CO" sz="1600" b="1" dirty="0" smtClean="0"/>
              <a:t>Unidad de Emprendimiento y Desarrollo Empresarial</a:t>
            </a:r>
            <a:endParaRPr lang="es-ES" sz="1600" b="1" dirty="0" smtClean="0"/>
          </a:p>
          <a:p>
            <a:pPr lvl="0" algn="just">
              <a:buFont typeface="Wingdings" panose="05000000000000000000" pitchFamily="2" charset="2"/>
              <a:buChar char="§"/>
            </a:pPr>
            <a:r>
              <a:rPr lang="es-CO" sz="1600" b="1" dirty="0" smtClean="0"/>
              <a:t>Centro de Desarrollo Empresarial CEDEZO Belén.</a:t>
            </a:r>
            <a:endParaRPr lang="es-ES" sz="1600" b="1" dirty="0" smtClean="0"/>
          </a:p>
          <a:p>
            <a:pPr marL="0" indent="0" algn="ctr">
              <a:buFont typeface="Arial" charset="0"/>
              <a:buNone/>
              <a:defRPr/>
            </a:pPr>
            <a:endParaRPr lang="es-CO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200" y="4050273"/>
            <a:ext cx="2232248" cy="163467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9533" y="2289042"/>
            <a:ext cx="2268252" cy="1512168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77993" y="159917"/>
            <a:ext cx="8568952" cy="106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s-CO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INNOVACIÓN CURRICULAR, PROYECTOS DE AULA Y PROYECCIÓN SOCIAL: UNA MIRADA DESDE LA EXPERIENCIA DEL CONSULTORIO EMPRESARIAL</a:t>
            </a:r>
            <a:endParaRPr lang="es-CO" sz="24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47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3588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493204" y="260648"/>
            <a:ext cx="8039236" cy="720080"/>
          </a:xfrm>
        </p:spPr>
        <p:txBody>
          <a:bodyPr/>
          <a:lstStyle/>
          <a:p>
            <a:pPr algn="ctr">
              <a:defRPr/>
            </a:pPr>
            <a:r>
              <a:rPr lang="es-CO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IMPACTOS -2015</a:t>
            </a:r>
            <a:endParaRPr lang="es-CO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20" y="1137491"/>
            <a:ext cx="1845639" cy="131301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107608"/>
            <a:ext cx="1926772" cy="144507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774" y="1059620"/>
            <a:ext cx="1854518" cy="149306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196" y="2813684"/>
            <a:ext cx="1879399" cy="145096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93202" y="2813684"/>
            <a:ext cx="1808855" cy="1445078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813684"/>
            <a:ext cx="1926772" cy="144507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9"/>
          <a:srcRect b="51959"/>
          <a:stretch/>
        </p:blipFill>
        <p:spPr>
          <a:xfrm>
            <a:off x="3275856" y="4519760"/>
            <a:ext cx="1926772" cy="13642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3204" y="4519761"/>
            <a:ext cx="1808854" cy="136014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36196" y="4525642"/>
            <a:ext cx="1879399" cy="128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03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3588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493204" y="260648"/>
            <a:ext cx="8039236" cy="720080"/>
          </a:xfrm>
        </p:spPr>
        <p:txBody>
          <a:bodyPr/>
          <a:lstStyle/>
          <a:p>
            <a:pPr algn="ctr">
              <a:defRPr/>
            </a:pPr>
            <a:r>
              <a:rPr lang="es-CO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CASO ÉXITO INNOVACIÓN</a:t>
            </a:r>
            <a:endParaRPr lang="es-CO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42" y="1203710"/>
            <a:ext cx="4196466" cy="32252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6056" y="1097462"/>
            <a:ext cx="3571549" cy="35794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5"/>
          <a:srcRect b="51959"/>
          <a:stretch/>
        </p:blipFill>
        <p:spPr>
          <a:xfrm>
            <a:off x="447542" y="4676948"/>
            <a:ext cx="1452242" cy="12422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ctángulo 13"/>
          <p:cNvSpPr/>
          <p:nvPr/>
        </p:nvSpPr>
        <p:spPr>
          <a:xfrm>
            <a:off x="2157264" y="4714562"/>
            <a:ext cx="623286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s-CO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ulces </a:t>
            </a:r>
            <a:r>
              <a:rPr lang="es-CO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Sueños </a:t>
            </a:r>
            <a:r>
              <a:rPr lang="es-CO" sz="1600" b="1" dirty="0" smtClean="0"/>
              <a:t>recibió </a:t>
            </a:r>
            <a:r>
              <a:rPr lang="es-CO" sz="1600" b="1" dirty="0"/>
              <a:t>como premio </a:t>
            </a:r>
            <a:r>
              <a:rPr lang="es-CO" sz="1600" b="1" dirty="0" smtClean="0"/>
              <a:t>hasta $60´000.000 en incentivos </a:t>
            </a:r>
            <a:r>
              <a:rPr lang="es-CO" sz="1600" b="1" dirty="0"/>
              <a:t>de acuerdo a su plan de </a:t>
            </a:r>
            <a:r>
              <a:rPr lang="es-CO" sz="1600" b="1" dirty="0" smtClean="0"/>
              <a:t>inversión, </a:t>
            </a:r>
            <a:r>
              <a:rPr lang="es-CO" sz="1600" b="1" dirty="0"/>
              <a:t>con el cual se pretende estimular la adhesión de la innovación, la creatividad y el uso de herramientas tecnológicas, a las buenas prácticas empresariales de las Mipymes. </a:t>
            </a:r>
          </a:p>
        </p:txBody>
      </p:sp>
    </p:spTree>
    <p:extLst>
      <p:ext uri="{BB962C8B-B14F-4D97-AF65-F5344CB8AC3E}">
        <p14:creationId xmlns:p14="http://schemas.microsoft.com/office/powerpoint/2010/main" val="321765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7629" cy="1516322"/>
          </a:xfrm>
        </p:spPr>
        <p:txBody>
          <a:bodyPr>
            <a:normAutofit/>
          </a:bodyPr>
          <a:lstStyle/>
          <a:p>
            <a:pPr algn="ctr"/>
            <a:r>
              <a:rPr lang="es-CO" sz="3600" dirty="0">
                <a:solidFill>
                  <a:schemeClr val="bg1"/>
                </a:solidFill>
                <a:latin typeface="Impact" panose="020B0806030902050204" pitchFamily="34" charset="0"/>
              </a:rPr>
              <a:t>Empresas </a:t>
            </a:r>
            <a:r>
              <a:rPr lang="es-CO" sz="3600" dirty="0" smtClean="0">
                <a:solidFill>
                  <a:schemeClr val="bg1"/>
                </a:solidFill>
                <a:latin typeface="Impact" panose="020B0806030902050204" pitchFamily="34" charset="0"/>
              </a:rPr>
              <a:t>participes del </a:t>
            </a:r>
            <a:r>
              <a:rPr lang="es-CO" sz="3600" dirty="0">
                <a:solidFill>
                  <a:schemeClr val="bg1"/>
                </a:solidFill>
                <a:latin typeface="Impact" panose="020B0806030902050204" pitchFamily="34" charset="0"/>
              </a:rPr>
              <a:t>Consultorio Empresarial  DEL 2015-1 AL 2016-1</a:t>
            </a:r>
          </a:p>
        </p:txBody>
      </p:sp>
      <p:sp>
        <p:nvSpPr>
          <p:cNvPr id="4" name="Rectángulo 3"/>
          <p:cNvSpPr/>
          <p:nvPr/>
        </p:nvSpPr>
        <p:spPr>
          <a:xfrm>
            <a:off x="296882" y="620688"/>
            <a:ext cx="8568952" cy="106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s-CO" sz="20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INNOVACIÓN CURRICULAR, PROYECTOS DE AULA Y PROYECCIÓN SOCIAL: UNA MIRADA DESDE LA EXPERIENCIA DEL CONSULTORIO EMPRESARIAL</a:t>
            </a:r>
            <a:endParaRPr lang="es-CO" sz="2800" b="1" kern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79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96682"/>
            <a:ext cx="792088" cy="46011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814" y="1704606"/>
            <a:ext cx="798349" cy="58955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628" y="3346921"/>
            <a:ext cx="754481" cy="75448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169" y="2714262"/>
            <a:ext cx="1235869" cy="51435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107" y="1000052"/>
            <a:ext cx="384492" cy="50415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951" y="4179153"/>
            <a:ext cx="694842" cy="68094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868" y="2750897"/>
            <a:ext cx="685073" cy="43061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33"/>
          <a:stretch/>
        </p:blipFill>
        <p:spPr>
          <a:xfrm>
            <a:off x="7929320" y="1882853"/>
            <a:ext cx="1067761" cy="51408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834" y="4351289"/>
            <a:ext cx="1299783" cy="402143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051" y="4323464"/>
            <a:ext cx="1228055" cy="448074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408" y="3469826"/>
            <a:ext cx="1293346" cy="551828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95" y="4357026"/>
            <a:ext cx="1748774" cy="341011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36" y="1751255"/>
            <a:ext cx="889215" cy="544915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132" y="2843806"/>
            <a:ext cx="1594800" cy="287186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95"/>
          <a:stretch/>
        </p:blipFill>
        <p:spPr>
          <a:xfrm>
            <a:off x="337560" y="2823271"/>
            <a:ext cx="720080" cy="548502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87" t="15389" r="20228"/>
          <a:stretch/>
        </p:blipFill>
        <p:spPr>
          <a:xfrm>
            <a:off x="241229" y="1670457"/>
            <a:ext cx="792088" cy="782462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819" y="964280"/>
            <a:ext cx="632612" cy="557300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336" y="1844824"/>
            <a:ext cx="884952" cy="398229"/>
          </a:xfrm>
          <a:prstGeom prst="rect">
            <a:avLst/>
          </a:prstGeom>
        </p:spPr>
      </p:pic>
      <p:sp>
        <p:nvSpPr>
          <p:cNvPr id="25" name="1 Título"/>
          <p:cNvSpPr txBox="1">
            <a:spLocks/>
          </p:cNvSpPr>
          <p:nvPr/>
        </p:nvSpPr>
        <p:spPr bwMode="auto">
          <a:xfrm>
            <a:off x="35496" y="155911"/>
            <a:ext cx="8762461" cy="512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>
              <a:defRPr/>
            </a:pPr>
            <a:r>
              <a:rPr lang="es-CO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IMPACTOS: PROYECTOS DEL 2015-1 AL 2016-1</a:t>
            </a:r>
            <a:endParaRPr lang="es-CO" sz="3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" name="Heptágono 1"/>
          <p:cNvSpPr/>
          <p:nvPr/>
        </p:nvSpPr>
        <p:spPr>
          <a:xfrm>
            <a:off x="337560" y="5099348"/>
            <a:ext cx="2016224" cy="1421978"/>
          </a:xfrm>
          <a:prstGeom prst="hept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EMPRESAS VINCULADAS</a:t>
            </a:r>
          </a:p>
          <a:p>
            <a:pPr algn="ctr"/>
            <a:r>
              <a:rPr lang="es-CO" dirty="0" smtClean="0"/>
              <a:t>83</a:t>
            </a:r>
            <a:endParaRPr lang="es-CO" dirty="0"/>
          </a:p>
        </p:txBody>
      </p:sp>
      <p:sp>
        <p:nvSpPr>
          <p:cNvPr id="26" name="Heptágono 25"/>
          <p:cNvSpPr/>
          <p:nvPr/>
        </p:nvSpPr>
        <p:spPr>
          <a:xfrm>
            <a:off x="2474083" y="5157192"/>
            <a:ext cx="2016224" cy="1440520"/>
          </a:xfrm>
          <a:prstGeom prst="heptag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 smtClean="0"/>
              <a:t>ESTUDIANTES EN TRABAJO DE CAMPO </a:t>
            </a:r>
          </a:p>
          <a:p>
            <a:pPr algn="ctr"/>
            <a:r>
              <a:rPr lang="es-CO" sz="1600" dirty="0" smtClean="0"/>
              <a:t>301</a:t>
            </a:r>
          </a:p>
        </p:txBody>
      </p:sp>
      <p:sp>
        <p:nvSpPr>
          <p:cNvPr id="27" name="Heptágono 26"/>
          <p:cNvSpPr/>
          <p:nvPr/>
        </p:nvSpPr>
        <p:spPr>
          <a:xfrm>
            <a:off x="6979194" y="5160550"/>
            <a:ext cx="2016224" cy="1391039"/>
          </a:xfrm>
          <a:prstGeom prst="hept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ASESORES CONSULTORES</a:t>
            </a:r>
          </a:p>
          <a:p>
            <a:pPr algn="ctr"/>
            <a:r>
              <a:rPr lang="es-CO" dirty="0" smtClean="0"/>
              <a:t>12</a:t>
            </a:r>
            <a:endParaRPr lang="es-CO" dirty="0"/>
          </a:p>
        </p:txBody>
      </p:sp>
      <p:sp>
        <p:nvSpPr>
          <p:cNvPr id="28" name="Heptágono 27"/>
          <p:cNvSpPr/>
          <p:nvPr/>
        </p:nvSpPr>
        <p:spPr>
          <a:xfrm>
            <a:off x="4779858" y="5195767"/>
            <a:ext cx="2016224" cy="1391039"/>
          </a:xfrm>
          <a:prstGeom prst="heptagon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PROYECTOS AULA PRACTICOS</a:t>
            </a:r>
          </a:p>
          <a:p>
            <a:pPr algn="ctr"/>
            <a:r>
              <a:rPr lang="es-CO" dirty="0" smtClean="0"/>
              <a:t>83</a:t>
            </a:r>
            <a:endParaRPr lang="es-CO" dirty="0"/>
          </a:p>
        </p:txBody>
      </p:sp>
      <p:cxnSp>
        <p:nvCxnSpPr>
          <p:cNvPr id="5" name="Conector recto 4"/>
          <p:cNvCxnSpPr/>
          <p:nvPr/>
        </p:nvCxnSpPr>
        <p:spPr>
          <a:xfrm>
            <a:off x="35496" y="4983652"/>
            <a:ext cx="910850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Conector recto 28"/>
          <p:cNvCxnSpPr/>
          <p:nvPr/>
        </p:nvCxnSpPr>
        <p:spPr>
          <a:xfrm>
            <a:off x="46852" y="767716"/>
            <a:ext cx="910850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0" name="Imagen 29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3" t="23905" r="4987" b="26950"/>
          <a:stretch/>
        </p:blipFill>
        <p:spPr>
          <a:xfrm>
            <a:off x="1110009" y="980728"/>
            <a:ext cx="941711" cy="509181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369" y="1086435"/>
            <a:ext cx="798447" cy="252708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376" y="898419"/>
            <a:ext cx="707422" cy="707422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756" y="2754493"/>
            <a:ext cx="1259940" cy="433887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30" y="3468211"/>
            <a:ext cx="905879" cy="637434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358" y="3503770"/>
            <a:ext cx="484886" cy="483939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951" y="3477138"/>
            <a:ext cx="1039235" cy="551004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327" y="3466026"/>
            <a:ext cx="710206" cy="516270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82" b="24360"/>
          <a:stretch/>
        </p:blipFill>
        <p:spPr>
          <a:xfrm>
            <a:off x="6667421" y="4375044"/>
            <a:ext cx="1082275" cy="470806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320" y="4018673"/>
            <a:ext cx="915305" cy="915305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952" y="919776"/>
            <a:ext cx="692176" cy="692176"/>
          </a:xfrm>
          <a:prstGeom prst="rect">
            <a:avLst/>
          </a:prstGeom>
        </p:spPr>
      </p:pic>
      <p:pic>
        <p:nvPicPr>
          <p:cNvPr id="41" name="Imagen 40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543" y="953327"/>
            <a:ext cx="372870" cy="606287"/>
          </a:xfrm>
          <a:prstGeom prst="rect">
            <a:avLst/>
          </a:prstGeom>
        </p:spPr>
      </p:pic>
      <p:pic>
        <p:nvPicPr>
          <p:cNvPr id="42" name="Imagen 41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644" y="912350"/>
            <a:ext cx="713983" cy="600877"/>
          </a:xfrm>
          <a:prstGeom prst="rect">
            <a:avLst/>
          </a:prstGeom>
        </p:spPr>
      </p:pic>
      <p:pic>
        <p:nvPicPr>
          <p:cNvPr id="43" name="Imagen 42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627" y="972659"/>
            <a:ext cx="849881" cy="483127"/>
          </a:xfrm>
          <a:prstGeom prst="rect">
            <a:avLst/>
          </a:prstGeom>
        </p:spPr>
      </p:pic>
      <p:pic>
        <p:nvPicPr>
          <p:cNvPr id="44" name="Imagen 43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913" y="983620"/>
            <a:ext cx="745996" cy="431973"/>
          </a:xfrm>
          <a:prstGeom prst="rect">
            <a:avLst/>
          </a:prstGeom>
        </p:spPr>
      </p:pic>
      <p:pic>
        <p:nvPicPr>
          <p:cNvPr id="45" name="Imagen 44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332" y="1800477"/>
            <a:ext cx="786475" cy="483984"/>
          </a:xfrm>
          <a:prstGeom prst="rect">
            <a:avLst/>
          </a:prstGeom>
        </p:spPr>
      </p:pic>
      <p:pic>
        <p:nvPicPr>
          <p:cNvPr id="46" name="Imagen 45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840635"/>
            <a:ext cx="691797" cy="487806"/>
          </a:xfrm>
          <a:prstGeom prst="rect">
            <a:avLst/>
          </a:prstGeom>
        </p:spPr>
      </p:pic>
      <p:pic>
        <p:nvPicPr>
          <p:cNvPr id="47" name="Imagen 46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072" y="1824676"/>
            <a:ext cx="563007" cy="539549"/>
          </a:xfrm>
          <a:prstGeom prst="rect">
            <a:avLst/>
          </a:prstGeom>
        </p:spPr>
      </p:pic>
      <p:pic>
        <p:nvPicPr>
          <p:cNvPr id="48" name="Imagen 47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747" y="1744185"/>
            <a:ext cx="863488" cy="625475"/>
          </a:xfrm>
          <a:prstGeom prst="rect">
            <a:avLst/>
          </a:prstGeom>
        </p:spPr>
      </p:pic>
      <p:pic>
        <p:nvPicPr>
          <p:cNvPr id="49" name="Imagen 48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615" y="1824066"/>
            <a:ext cx="857468" cy="484311"/>
          </a:xfrm>
          <a:prstGeom prst="rect">
            <a:avLst/>
          </a:prstGeom>
        </p:spPr>
      </p:pic>
      <p:pic>
        <p:nvPicPr>
          <p:cNvPr id="50" name="Imagen 49"/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453" y="2622080"/>
            <a:ext cx="1102887" cy="703090"/>
          </a:xfrm>
          <a:prstGeom prst="rect">
            <a:avLst/>
          </a:prstGeom>
        </p:spPr>
      </p:pic>
      <p:pic>
        <p:nvPicPr>
          <p:cNvPr id="51" name="Imagen 50"/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959" y="2692260"/>
            <a:ext cx="908909" cy="478373"/>
          </a:xfrm>
          <a:prstGeom prst="rect">
            <a:avLst/>
          </a:prstGeom>
        </p:spPr>
      </p:pic>
      <p:pic>
        <p:nvPicPr>
          <p:cNvPr id="52" name="Imagen 51"/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042" y="3595066"/>
            <a:ext cx="1411379" cy="225677"/>
          </a:xfrm>
          <a:prstGeom prst="rect">
            <a:avLst/>
          </a:prstGeom>
        </p:spPr>
      </p:pic>
      <p:pic>
        <p:nvPicPr>
          <p:cNvPr id="53" name="Imagen 52"/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439" y="3494417"/>
            <a:ext cx="1415617" cy="342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57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 institucion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5" id="{735829DD-ADC6-4D93-925A-62459D20F0C5}" vid="{E78DD757-6A62-455B-B2F3-81B257B2D67B}"/>
    </a:ext>
  </a:extLst>
</a:theme>
</file>

<file path=ppt/theme/theme2.xml><?xml version="1.0" encoding="utf-8"?>
<a:theme xmlns:a="http://schemas.openxmlformats.org/drawingml/2006/main" name="2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 institucional udem" id="{4C07F472-3DDB-49DA-905F-27F39B7F23A1}" vid="{AB585045-38A8-42DA-8EEE-93616C37D673}"/>
    </a:ext>
  </a:extLst>
</a:theme>
</file>

<file path=ppt/theme/theme3.xml><?xml version="1.0" encoding="utf-8"?>
<a:theme xmlns:a="http://schemas.openxmlformats.org/drawingml/2006/main" name="3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 institucional udem" id="{4C07F472-3DDB-49DA-905F-27F39B7F23A1}" vid="{AB585045-38A8-42DA-8EEE-93616C37D673}"/>
    </a:ext>
  </a:extLst>
</a:theme>
</file>

<file path=ppt/theme/theme4.xml><?xml version="1.0" encoding="utf-8"?>
<a:theme xmlns:a="http://schemas.openxmlformats.org/drawingml/2006/main" name="4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 institucional udem" id="{4C07F472-3DDB-49DA-905F-27F39B7F23A1}" vid="{AB585045-38A8-42DA-8EEE-93616C37D673}"/>
    </a:ext>
  </a:extLst>
</a:theme>
</file>

<file path=ppt/theme/theme5.xml><?xml version="1.0" encoding="utf-8"?>
<a:theme xmlns:a="http://schemas.openxmlformats.org/drawingml/2006/main" name="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1727</TotalTime>
  <Words>616</Words>
  <Application>Microsoft Office PowerPoint</Application>
  <PresentationFormat>Presentación en pantalla (4:3)</PresentationFormat>
  <Paragraphs>64</Paragraphs>
  <Slides>19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5</vt:i4>
      </vt:variant>
      <vt:variant>
        <vt:lpstr>Títulos de diapositiva</vt:lpstr>
      </vt:variant>
      <vt:variant>
        <vt:i4>19</vt:i4>
      </vt:variant>
    </vt:vector>
  </HeadingPairs>
  <TitlesOfParts>
    <vt:vector size="33" baseType="lpstr">
      <vt:lpstr>MS Gothic</vt:lpstr>
      <vt:lpstr>Arial</vt:lpstr>
      <vt:lpstr>Berlin Sans FB</vt:lpstr>
      <vt:lpstr>Berlin Sans FB Demi</vt:lpstr>
      <vt:lpstr>Calibri</vt:lpstr>
      <vt:lpstr>Calibri Light</vt:lpstr>
      <vt:lpstr>Impact</vt:lpstr>
      <vt:lpstr>Times New Roman</vt:lpstr>
      <vt:lpstr>Wingdings</vt:lpstr>
      <vt:lpstr>plantilla institucional</vt:lpstr>
      <vt:lpstr>2_Tema de Office</vt:lpstr>
      <vt:lpstr>3_Tema de Office</vt:lpstr>
      <vt:lpstr>4_Tema de Office</vt:lpstr>
      <vt:lpstr>1_Tema de Office</vt:lpstr>
      <vt:lpstr>Presentación de PowerPoint</vt:lpstr>
      <vt:lpstr>QUIENES SOMOS</vt:lpstr>
      <vt:lpstr>MISION</vt:lpstr>
      <vt:lpstr>PORTAFOLIO DE SERVICIOS</vt:lpstr>
      <vt:lpstr>A QUIEN VA DIRIGIDO</vt:lpstr>
      <vt:lpstr>IMPACTOS -2015</vt:lpstr>
      <vt:lpstr>CASO ÉXITO INNOVACIÓN</vt:lpstr>
      <vt:lpstr>Empresas participes del Consultorio Empresarial  DEL 2015-1 AL 2016-1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Información Contacto</vt:lpstr>
      <vt:lpstr>Presentación de PowerPoint</vt:lpstr>
    </vt:vector>
  </TitlesOfParts>
  <Company>Universidad de Medellín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alospina</dc:creator>
  <cp:lastModifiedBy>Mauricio Antonio Bedoya Villa</cp:lastModifiedBy>
  <cp:revision>177</cp:revision>
  <dcterms:created xsi:type="dcterms:W3CDTF">2012-05-18T16:22:59Z</dcterms:created>
  <dcterms:modified xsi:type="dcterms:W3CDTF">2016-09-22T13:24:46Z</dcterms:modified>
</cp:coreProperties>
</file>