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8" r:id="rId5"/>
    <p:sldId id="269" r:id="rId6"/>
    <p:sldId id="258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0"/>
    <a:srgbClr val="27B2B9"/>
    <a:srgbClr val="76125E"/>
    <a:srgbClr val="D42390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450" y="2608570"/>
            <a:ext cx="50482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PONENCIAS</a:t>
            </a:r>
            <a:r>
              <a:rPr lang="es-CO" sz="40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28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SISTEMATIZACIÓN DEL CONOCIMIENTO Y BUENAS PRÁCTICAS EN FORMACIÓN PARA LA INVESTIGACIÓN</a:t>
            </a:r>
            <a:endParaRPr lang="es-CO" sz="28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558165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Ariel César Nuñez Rojas</a:t>
            </a: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Juan David Giraldo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Rojas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Programa de Psicología Facultad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de Derecho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Jueves </a:t>
            </a:r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22 de septiembre de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2016</a:t>
            </a:r>
            <a:endParaRPr lang="es-CO" sz="1400" dirty="0">
              <a:solidFill>
                <a:srgbClr val="F4843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4925" y="2351038"/>
            <a:ext cx="6534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HACIA PROCESOS DE SISTEMATIZACIÓN Y CONSTRUCCIÓN DE CONOCIMIENTO A PARTIR DE PRÁCTICAS FORMATIVAS EN EL PROGRAMA DE PSICOLOGÍA</a:t>
            </a:r>
            <a:endParaRPr lang="es-CO" sz="24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7309"/>
            <a:ext cx="7787986" cy="705138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0070C0"/>
                </a:solidFill>
              </a:rPr>
              <a:t>Contexto, propósito y actores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292" y="935182"/>
            <a:ext cx="8304935" cy="5579917"/>
          </a:xfrm>
        </p:spPr>
        <p:txBody>
          <a:bodyPr>
            <a:normAutofit/>
          </a:bodyPr>
          <a:lstStyle/>
          <a:p>
            <a:r>
              <a:rPr lang="es-ES_tradnl" sz="2600" b="1" dirty="0" smtClean="0"/>
              <a:t>Contexto: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Articulación de la estructura curricular (materias procesos psicológico I-IV, psicobiología, neuroanatomía, estadísticas, investigación y psicometría) del programa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de Psicología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y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su infraestructura estratégica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de Laboratorio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Neurociencias, Cámara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es-ES_tradnl" sz="2600" dirty="0" err="1" smtClean="0">
                <a:solidFill>
                  <a:schemeClr val="accent4">
                    <a:lumMod val="75000"/>
                  </a:schemeClr>
                </a:solidFill>
              </a:rPr>
              <a:t>Gessell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, Grupo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de Investigación en Psicología y Procesos Clínico-Sociales 2 (GIPPC-S2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) (semillero </a:t>
            </a:r>
            <a:r>
              <a:rPr lang="es-ES_tradnl" sz="2600" dirty="0" err="1" smtClean="0">
                <a:solidFill>
                  <a:schemeClr val="accent4">
                    <a:lumMod val="75000"/>
                  </a:schemeClr>
                </a:solidFill>
              </a:rPr>
              <a:t>inv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) y el SIDIPPSI.</a:t>
            </a:r>
          </a:p>
          <a:p>
            <a:endParaRPr lang="es-ES_tradnl" sz="2600" dirty="0" smtClean="0"/>
          </a:p>
          <a:p>
            <a:r>
              <a:rPr lang="es-ES_tradnl" sz="2600" b="1" dirty="0" smtClean="0"/>
              <a:t>Propósito: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contribuir en la </a:t>
            </a:r>
            <a:r>
              <a:rPr lang="es-ES_tradnl" sz="2600" dirty="0">
                <a:solidFill>
                  <a:schemeClr val="accent4">
                    <a:lumMod val="75000"/>
                  </a:schemeClr>
                </a:solidFill>
              </a:rPr>
              <a:t>intención de formación de sujetos profesionales con pertinencia y pertenencia social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al convertir la sistematización en opción de transformación de las experiencias docentes y de participantes en semilleros a partir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del </a:t>
            </a:r>
            <a:r>
              <a:rPr lang="es-ES_tradnl" sz="2600" dirty="0" smtClean="0">
                <a:solidFill>
                  <a:schemeClr val="accent4">
                    <a:lumMod val="75000"/>
                  </a:schemeClr>
                </a:solidFill>
              </a:rPr>
              <a:t>desarrollo de proyectos de aula como objetos de sistematización.    </a:t>
            </a:r>
            <a:endParaRPr lang="es-CO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7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041" y="313171"/>
            <a:ext cx="7886700" cy="476538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5"/>
                </a:solidFill>
              </a:rPr>
              <a:t>Sustento teórico</a:t>
            </a:r>
            <a:endParaRPr lang="es-CO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771" y="1122218"/>
            <a:ext cx="8416637" cy="552233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sistematización posibilita construir nuevos conocimientos mediante la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organización-trasformación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de la información presente en las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experiencias (proactividad transformativa) (</a:t>
            </a:r>
            <a:r>
              <a:rPr lang="es-ES_tradnl" dirty="0" err="1">
                <a:solidFill>
                  <a:schemeClr val="accent4">
                    <a:lumMod val="75000"/>
                  </a:schemeClr>
                </a:solidFill>
              </a:rPr>
              <a:t>Inciarte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Garcés, 1989; Jara, 1994; </a:t>
            </a:r>
            <a:r>
              <a:rPr lang="es-ES_tradnl" dirty="0" err="1" smtClean="0">
                <a:solidFill>
                  <a:schemeClr val="accent4">
                    <a:lumMod val="75000"/>
                  </a:schemeClr>
                </a:solidFill>
              </a:rPr>
              <a:t>Perenson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, 1994). </a:t>
            </a:r>
          </a:p>
          <a:p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Se caracteriza por (</a:t>
            </a:r>
            <a:r>
              <a:rPr lang="es-ES_tradnl" dirty="0" err="1">
                <a:solidFill>
                  <a:schemeClr val="accent2">
                    <a:lumMod val="75000"/>
                  </a:schemeClr>
                </a:solidFill>
              </a:rPr>
              <a:t>Usher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 y Bryant, 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1996; </a:t>
            </a:r>
            <a:r>
              <a:rPr lang="es-ES_tradnl" dirty="0" err="1" smtClean="0">
                <a:solidFill>
                  <a:schemeClr val="accent2">
                    <a:lumMod val="75000"/>
                  </a:schemeClr>
                </a:solidFill>
              </a:rPr>
              <a:t>Antillan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, 1991; </a:t>
            </a:r>
            <a:r>
              <a:rPr lang="es-ES_tradnl" dirty="0" err="1">
                <a:solidFill>
                  <a:schemeClr val="accent2">
                    <a:lumMod val="75000"/>
                  </a:schemeClr>
                </a:solidFill>
              </a:rPr>
              <a:t>Bernechea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, Gonzales y 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Morgan, 1994; Núñez y Tobón, 2002; 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Torres, 1997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):  referencia el mundo de la vida multidimensional;  práctica y teoría en dialéctica y confrontación; transformación reflexiva y proactiva;  constituye objetos  científicos y sociales transformables. </a:t>
            </a: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Momentos aplicables a lo formativo (</a:t>
            </a:r>
            <a:r>
              <a:rPr lang="es-ES_tradnl" dirty="0" err="1">
                <a:solidFill>
                  <a:schemeClr val="accent4">
                    <a:lumMod val="75000"/>
                  </a:schemeClr>
                </a:solidFill>
              </a:rPr>
              <a:t>Martinic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1987, 1998; </a:t>
            </a:r>
            <a:r>
              <a:rPr lang="es-ES_tradnl" dirty="0" err="1">
                <a:solidFill>
                  <a:schemeClr val="accent4">
                    <a:lumMod val="75000"/>
                  </a:schemeClr>
                </a:solidFill>
              </a:rPr>
              <a:t>Carr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s-ES_tradnl" dirty="0" err="1" smtClean="0">
                <a:solidFill>
                  <a:schemeClr val="accent4">
                    <a:lumMod val="75000"/>
                  </a:schemeClr>
                </a:solidFill>
              </a:rPr>
              <a:t>Kemmis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, 1986; </a:t>
            </a:r>
            <a:r>
              <a:rPr lang="es-ES_tradnl" dirty="0" err="1" smtClean="0">
                <a:solidFill>
                  <a:schemeClr val="accent4">
                    <a:lumMod val="75000"/>
                  </a:schemeClr>
                </a:solidFill>
              </a:rPr>
              <a:t>Selener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, 1996; Yopo, 1998):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i) analizar aspectos del contexto que estructuran e inciden sobre la práctica a sistematizar; ii) reconstruir la lógica de la práctica desde los sentidos que la organizan, y iii) reconstruir el devenir histórico de la experiencia, las mediaciones que las configuran y los aprendizajes derivados en pos de su transformación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s-ES_tradnl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sistematización emerge con la visión de un futuro distinto</a:t>
            </a:r>
            <a:r>
              <a:rPr lang="es-ES_tradnl" dirty="0" smtClean="0"/>
              <a:t>.  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90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7476" y="589106"/>
            <a:ext cx="8151669" cy="5884429"/>
          </a:xfrm>
        </p:spPr>
        <p:txBody>
          <a:bodyPr>
            <a:normAutofit fontScale="77500" lnSpcReduction="20000"/>
          </a:bodyPr>
          <a:lstStyle/>
          <a:p>
            <a:r>
              <a:rPr lang="es-CO" b="1" dirty="0" smtClean="0"/>
              <a:t>Resultados esperados: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i)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osibilitar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la comprensión de los procesos formativos en los componentes didácticos y pedagógicos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y su transformación.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ii). Creación de una lógica  con ciclos de acción-reflexión-acción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de las as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prácticas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formativas. iii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). Generar dispositivos de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auto-retroalimentación y autorregulación.  iv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). M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ayores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niveles de eficiencia en el manejo documental de los procesos formativos a la par de los procesos de 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gestión con fines de acreditación.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v). A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rticular unidades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de Cámara de </a:t>
            </a:r>
            <a:r>
              <a:rPr lang="es-ES_tradnl" dirty="0" err="1" smtClean="0">
                <a:solidFill>
                  <a:schemeClr val="accent4">
                    <a:lumMod val="75000"/>
                  </a:schemeClr>
                </a:solidFill>
              </a:rPr>
              <a:t>Gessell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, Laboratorio Neurociencias, campos  curriculares, GIPPC-S2, semilleros y SIDIPPSI en proyectos </a:t>
            </a:r>
            <a:r>
              <a:rPr lang="es-ES_tradnl" dirty="0">
                <a:solidFill>
                  <a:schemeClr val="accent4">
                    <a:lumMod val="75000"/>
                  </a:schemeClr>
                </a:solidFill>
              </a:rPr>
              <a:t>de aula</a:t>
            </a:r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ES_tradnl" dirty="0"/>
          </a:p>
          <a:p>
            <a:r>
              <a:rPr lang="es-ES_tradnl" b="1" dirty="0" smtClean="0"/>
              <a:t>Sostenibilidad:  </a:t>
            </a:r>
            <a:r>
              <a:rPr lang="es-ES_tradnl" dirty="0">
                <a:solidFill>
                  <a:srgbClr val="C00000"/>
                </a:solidFill>
              </a:rPr>
              <a:t>i). Apropiación y reconocimiento del Laboratorio de Neurociencias como una unidad operativa y funcional </a:t>
            </a:r>
            <a:r>
              <a:rPr lang="es-CO" dirty="0" smtClean="0">
                <a:solidFill>
                  <a:srgbClr val="C00000"/>
                </a:solidFill>
              </a:rPr>
              <a:t>con fines formativos e investigativos. </a:t>
            </a:r>
            <a:r>
              <a:rPr lang="es-CO" dirty="0">
                <a:solidFill>
                  <a:srgbClr val="C00000"/>
                </a:solidFill>
              </a:rPr>
              <a:t>i</a:t>
            </a:r>
            <a:r>
              <a:rPr lang="es-CO" dirty="0" smtClean="0">
                <a:solidFill>
                  <a:srgbClr val="C00000"/>
                </a:solidFill>
              </a:rPr>
              <a:t>i). </a:t>
            </a:r>
            <a:r>
              <a:rPr lang="es-ES_tradnl" dirty="0">
                <a:solidFill>
                  <a:srgbClr val="C00000"/>
                </a:solidFill>
              </a:rPr>
              <a:t>Ubicar </a:t>
            </a:r>
            <a:r>
              <a:rPr lang="es-ES_tradnl" dirty="0" smtClean="0">
                <a:solidFill>
                  <a:srgbClr val="C00000"/>
                </a:solidFill>
              </a:rPr>
              <a:t>3 </a:t>
            </a:r>
            <a:r>
              <a:rPr lang="es-ES_tradnl" dirty="0">
                <a:solidFill>
                  <a:srgbClr val="C00000"/>
                </a:solidFill>
              </a:rPr>
              <a:t>horas semanales a </a:t>
            </a:r>
            <a:r>
              <a:rPr lang="es-ES_tradnl" dirty="0" smtClean="0">
                <a:solidFill>
                  <a:srgbClr val="C00000"/>
                </a:solidFill>
              </a:rPr>
              <a:t>docentes en áreas </a:t>
            </a:r>
            <a:r>
              <a:rPr lang="es-ES_tradnl" dirty="0">
                <a:solidFill>
                  <a:srgbClr val="C00000"/>
                </a:solidFill>
              </a:rPr>
              <a:t>relacionadas con el </a:t>
            </a:r>
            <a:r>
              <a:rPr lang="es-ES_tradnl" dirty="0" smtClean="0">
                <a:solidFill>
                  <a:srgbClr val="C00000"/>
                </a:solidFill>
              </a:rPr>
              <a:t>Laboratorio. iii</a:t>
            </a:r>
            <a:r>
              <a:rPr lang="es-ES_tradnl" dirty="0">
                <a:solidFill>
                  <a:srgbClr val="C00000"/>
                </a:solidFill>
              </a:rPr>
              <a:t>). Articulación de esta unidad al </a:t>
            </a:r>
            <a:r>
              <a:rPr lang="es-ES_tradnl" dirty="0" smtClean="0">
                <a:solidFill>
                  <a:srgbClr val="C00000"/>
                </a:solidFill>
              </a:rPr>
              <a:t>SIDIPPSI</a:t>
            </a:r>
            <a:r>
              <a:rPr lang="es-ES_tradnl" dirty="0">
                <a:solidFill>
                  <a:srgbClr val="C00000"/>
                </a:solidFill>
              </a:rPr>
              <a:t>) y al </a:t>
            </a:r>
            <a:r>
              <a:rPr lang="es-ES_tradnl" dirty="0" smtClean="0">
                <a:solidFill>
                  <a:srgbClr val="C00000"/>
                </a:solidFill>
              </a:rPr>
              <a:t>(</a:t>
            </a:r>
            <a:r>
              <a:rPr lang="es-ES_tradnl" dirty="0">
                <a:solidFill>
                  <a:srgbClr val="C00000"/>
                </a:solidFill>
              </a:rPr>
              <a:t>GIPPC-S2).  iv). U</a:t>
            </a:r>
            <a:r>
              <a:rPr lang="es-ES_tradnl" dirty="0" smtClean="0">
                <a:solidFill>
                  <a:srgbClr val="C00000"/>
                </a:solidFill>
              </a:rPr>
              <a:t>bicación </a:t>
            </a:r>
            <a:r>
              <a:rPr lang="es-ES_tradnl" dirty="0">
                <a:solidFill>
                  <a:srgbClr val="C00000"/>
                </a:solidFill>
              </a:rPr>
              <a:t>de proyectos de aula específicos liderados por docentes. v). Articulación a los semilleros de investigación de la Universidad de Medellín. vi). Derivación de productos válidos </a:t>
            </a:r>
            <a:r>
              <a:rPr lang="es-ES_tradnl" dirty="0" smtClean="0">
                <a:solidFill>
                  <a:srgbClr val="C00000"/>
                </a:solidFill>
              </a:rPr>
              <a:t>para </a:t>
            </a:r>
            <a:r>
              <a:rPr lang="es-ES_tradnl" dirty="0">
                <a:solidFill>
                  <a:srgbClr val="C00000"/>
                </a:solidFill>
              </a:rPr>
              <a:t>criterios de formación  </a:t>
            </a:r>
            <a:r>
              <a:rPr lang="es-ES_tradnl" dirty="0" smtClean="0">
                <a:solidFill>
                  <a:srgbClr val="C00000"/>
                </a:solidFill>
              </a:rPr>
              <a:t>Colciencias</a:t>
            </a:r>
            <a:r>
              <a:rPr lang="es-ES_tradnl" dirty="0">
                <a:solidFill>
                  <a:srgbClr val="C00000"/>
                </a:solidFill>
              </a:rPr>
              <a:t>, a la vez </a:t>
            </a:r>
            <a:r>
              <a:rPr lang="es-ES_tradnl" dirty="0" smtClean="0">
                <a:solidFill>
                  <a:srgbClr val="C00000"/>
                </a:solidFill>
              </a:rPr>
              <a:t>de </a:t>
            </a:r>
            <a:r>
              <a:rPr lang="es-ES_tradnl" dirty="0">
                <a:solidFill>
                  <a:srgbClr val="C00000"/>
                </a:solidFill>
              </a:rPr>
              <a:t>formación de jóvenes investigadores potencialmente participantes en convocatorias nacionales  e internacionales. </a:t>
            </a:r>
            <a:endParaRPr lang="es-CO" dirty="0">
              <a:solidFill>
                <a:srgbClr val="C00000"/>
              </a:solidFill>
            </a:endParaRPr>
          </a:p>
          <a:p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332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557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Contexto, propósito y actores</vt:lpstr>
      <vt:lpstr>Sustento teórico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Ariel Cesar Nuñez Rojas</cp:lastModifiedBy>
  <cp:revision>22</cp:revision>
  <dcterms:created xsi:type="dcterms:W3CDTF">2016-09-09T13:50:42Z</dcterms:created>
  <dcterms:modified xsi:type="dcterms:W3CDTF">2016-09-21T23:11:22Z</dcterms:modified>
</cp:coreProperties>
</file>