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2" r:id="rId4"/>
    <p:sldId id="263" r:id="rId5"/>
    <p:sldId id="265" r:id="rId6"/>
    <p:sldId id="268" r:id="rId7"/>
    <p:sldId id="269" r:id="rId8"/>
    <p:sldId id="270" r:id="rId9"/>
    <p:sldId id="271" r:id="rId10"/>
    <p:sldId id="272" r:id="rId11"/>
    <p:sldId id="273" r:id="rId12"/>
    <p:sldId id="274" r:id="rId13"/>
    <p:sldId id="275" r:id="rId14"/>
    <p:sldId id="258" r:id="rId1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8430"/>
    <a:srgbClr val="27B2B9"/>
    <a:srgbClr val="76125E"/>
    <a:srgbClr val="D42390"/>
    <a:srgbClr val="F5BC27"/>
    <a:srgbClr val="7C1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1" d="100"/>
          <a:sy n="101" d="100"/>
        </p:scale>
        <p:origin x="126" y="2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68DFC88-FB26-4AD5-8E1D-556E2CE17773}" type="datetimeFigureOut">
              <a:rPr lang="es-CO" smtClean="0"/>
              <a:t>22/09/2016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C2E972E-66F5-48FB-81F9-A0DF7E619D99}" type="slidenum">
              <a:rPr lang="es-CO" smtClean="0"/>
              <a:t>‹Nº›</a:t>
            </a:fld>
            <a:endParaRPr lang="es-CO"/>
          </a:p>
        </p:txBody>
      </p:sp>
    </p:spTree>
    <p:extLst>
      <p:ext uri="{BB962C8B-B14F-4D97-AF65-F5344CB8AC3E}">
        <p14:creationId xmlns:p14="http://schemas.microsoft.com/office/powerpoint/2010/main" val="210897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68DFC88-FB26-4AD5-8E1D-556E2CE17773}" type="datetimeFigureOut">
              <a:rPr lang="es-CO" smtClean="0"/>
              <a:t>22/09/2016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C2E972E-66F5-48FB-81F9-A0DF7E619D99}" type="slidenum">
              <a:rPr lang="es-CO" smtClean="0"/>
              <a:t>‹Nº›</a:t>
            </a:fld>
            <a:endParaRPr lang="es-CO"/>
          </a:p>
        </p:txBody>
      </p:sp>
    </p:spTree>
    <p:extLst>
      <p:ext uri="{BB962C8B-B14F-4D97-AF65-F5344CB8AC3E}">
        <p14:creationId xmlns:p14="http://schemas.microsoft.com/office/powerpoint/2010/main" val="57308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68DFC88-FB26-4AD5-8E1D-556E2CE17773}" type="datetimeFigureOut">
              <a:rPr lang="es-CO" smtClean="0"/>
              <a:t>22/09/2016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C2E972E-66F5-48FB-81F9-A0DF7E619D99}" type="slidenum">
              <a:rPr lang="es-CO" smtClean="0"/>
              <a:t>‹Nº›</a:t>
            </a:fld>
            <a:endParaRPr lang="es-CO"/>
          </a:p>
        </p:txBody>
      </p:sp>
    </p:spTree>
    <p:extLst>
      <p:ext uri="{BB962C8B-B14F-4D97-AF65-F5344CB8AC3E}">
        <p14:creationId xmlns:p14="http://schemas.microsoft.com/office/powerpoint/2010/main" val="2816215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68DFC88-FB26-4AD5-8E1D-556E2CE17773}" type="datetimeFigureOut">
              <a:rPr lang="es-CO" smtClean="0"/>
              <a:t>22/09/2016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C2E972E-66F5-48FB-81F9-A0DF7E619D99}" type="slidenum">
              <a:rPr lang="es-CO" smtClean="0"/>
              <a:t>‹Nº›</a:t>
            </a:fld>
            <a:endParaRPr lang="es-CO"/>
          </a:p>
        </p:txBody>
      </p:sp>
    </p:spTree>
    <p:extLst>
      <p:ext uri="{BB962C8B-B14F-4D97-AF65-F5344CB8AC3E}">
        <p14:creationId xmlns:p14="http://schemas.microsoft.com/office/powerpoint/2010/main" val="370681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68DFC88-FB26-4AD5-8E1D-556E2CE17773}" type="datetimeFigureOut">
              <a:rPr lang="es-CO" smtClean="0"/>
              <a:t>22/09/2016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C2E972E-66F5-48FB-81F9-A0DF7E619D99}" type="slidenum">
              <a:rPr lang="es-CO" smtClean="0"/>
              <a:t>‹Nº›</a:t>
            </a:fld>
            <a:endParaRPr lang="es-CO"/>
          </a:p>
        </p:txBody>
      </p:sp>
    </p:spTree>
    <p:extLst>
      <p:ext uri="{BB962C8B-B14F-4D97-AF65-F5344CB8AC3E}">
        <p14:creationId xmlns:p14="http://schemas.microsoft.com/office/powerpoint/2010/main" val="2233090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68DFC88-FB26-4AD5-8E1D-556E2CE17773}" type="datetimeFigureOut">
              <a:rPr lang="es-CO" smtClean="0"/>
              <a:t>22/09/2016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C2E972E-66F5-48FB-81F9-A0DF7E619D99}" type="slidenum">
              <a:rPr lang="es-CO" smtClean="0"/>
              <a:t>‹Nº›</a:t>
            </a:fld>
            <a:endParaRPr lang="es-CO"/>
          </a:p>
        </p:txBody>
      </p:sp>
    </p:spTree>
    <p:extLst>
      <p:ext uri="{BB962C8B-B14F-4D97-AF65-F5344CB8AC3E}">
        <p14:creationId xmlns:p14="http://schemas.microsoft.com/office/powerpoint/2010/main" val="226929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68DFC88-FB26-4AD5-8E1D-556E2CE17773}" type="datetimeFigureOut">
              <a:rPr lang="es-CO" smtClean="0"/>
              <a:t>22/09/2016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FC2E972E-66F5-48FB-81F9-A0DF7E619D99}" type="slidenum">
              <a:rPr lang="es-CO" smtClean="0"/>
              <a:t>‹Nº›</a:t>
            </a:fld>
            <a:endParaRPr lang="es-CO"/>
          </a:p>
        </p:txBody>
      </p:sp>
    </p:spTree>
    <p:extLst>
      <p:ext uri="{BB962C8B-B14F-4D97-AF65-F5344CB8AC3E}">
        <p14:creationId xmlns:p14="http://schemas.microsoft.com/office/powerpoint/2010/main" val="153791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68DFC88-FB26-4AD5-8E1D-556E2CE17773}" type="datetimeFigureOut">
              <a:rPr lang="es-CO" smtClean="0"/>
              <a:t>22/09/2016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C2E972E-66F5-48FB-81F9-A0DF7E619D99}" type="slidenum">
              <a:rPr lang="es-CO" smtClean="0"/>
              <a:t>‹Nº›</a:t>
            </a:fld>
            <a:endParaRPr lang="es-CO"/>
          </a:p>
        </p:txBody>
      </p:sp>
    </p:spTree>
    <p:extLst>
      <p:ext uri="{BB962C8B-B14F-4D97-AF65-F5344CB8AC3E}">
        <p14:creationId xmlns:p14="http://schemas.microsoft.com/office/powerpoint/2010/main" val="3866954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DFC88-FB26-4AD5-8E1D-556E2CE17773}" type="datetimeFigureOut">
              <a:rPr lang="es-CO" smtClean="0"/>
              <a:t>22/09/2016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FC2E972E-66F5-48FB-81F9-A0DF7E619D99}" type="slidenum">
              <a:rPr lang="es-CO" smtClean="0"/>
              <a:t>‹Nº›</a:t>
            </a:fld>
            <a:endParaRPr lang="es-CO"/>
          </a:p>
        </p:txBody>
      </p:sp>
    </p:spTree>
    <p:extLst>
      <p:ext uri="{BB962C8B-B14F-4D97-AF65-F5344CB8AC3E}">
        <p14:creationId xmlns:p14="http://schemas.microsoft.com/office/powerpoint/2010/main" val="1868149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68DFC88-FB26-4AD5-8E1D-556E2CE17773}" type="datetimeFigureOut">
              <a:rPr lang="es-CO" smtClean="0"/>
              <a:t>22/09/2016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C2E972E-66F5-48FB-81F9-A0DF7E619D99}" type="slidenum">
              <a:rPr lang="es-CO" smtClean="0"/>
              <a:t>‹Nº›</a:t>
            </a:fld>
            <a:endParaRPr lang="es-CO"/>
          </a:p>
        </p:txBody>
      </p:sp>
    </p:spTree>
    <p:extLst>
      <p:ext uri="{BB962C8B-B14F-4D97-AF65-F5344CB8AC3E}">
        <p14:creationId xmlns:p14="http://schemas.microsoft.com/office/powerpoint/2010/main" val="569943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68DFC88-FB26-4AD5-8E1D-556E2CE17773}" type="datetimeFigureOut">
              <a:rPr lang="es-CO" smtClean="0"/>
              <a:t>22/09/2016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C2E972E-66F5-48FB-81F9-A0DF7E619D99}" type="slidenum">
              <a:rPr lang="es-CO" smtClean="0"/>
              <a:t>‹Nº›</a:t>
            </a:fld>
            <a:endParaRPr lang="es-CO"/>
          </a:p>
        </p:txBody>
      </p:sp>
    </p:spTree>
    <p:extLst>
      <p:ext uri="{BB962C8B-B14F-4D97-AF65-F5344CB8AC3E}">
        <p14:creationId xmlns:p14="http://schemas.microsoft.com/office/powerpoint/2010/main" val="49329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DFC88-FB26-4AD5-8E1D-556E2CE17773}" type="datetimeFigureOut">
              <a:rPr lang="es-CO" smtClean="0"/>
              <a:t>22/09/2016</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E972E-66F5-48FB-81F9-A0DF7E619D99}" type="slidenum">
              <a:rPr lang="es-CO" smtClean="0"/>
              <a:t>‹Nº›</a:t>
            </a:fld>
            <a:endParaRPr lang="es-CO"/>
          </a:p>
        </p:txBody>
      </p:sp>
    </p:spTree>
    <p:extLst>
      <p:ext uri="{BB962C8B-B14F-4D97-AF65-F5344CB8AC3E}">
        <p14:creationId xmlns:p14="http://schemas.microsoft.com/office/powerpoint/2010/main" val="1039114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udem.edu.co/index.php/estudiantes-permanencia-con-calidad/informacion-general-permanencia-con-calidad"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pablocaraballo.wordpress.com/2015/03/10/que-es-un-texto-academico/"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171450" y="2608570"/>
            <a:ext cx="5048250" cy="2492990"/>
          </a:xfrm>
          <a:prstGeom prst="rect">
            <a:avLst/>
          </a:prstGeom>
        </p:spPr>
        <p:txBody>
          <a:bodyPr wrap="square">
            <a:spAutoFit/>
          </a:bodyPr>
          <a:lstStyle/>
          <a:p>
            <a:pPr algn="ctr"/>
            <a:r>
              <a:rPr lang="es-CO" sz="2800" b="1" dirty="0">
                <a:solidFill>
                  <a:srgbClr val="27B2B9"/>
                </a:solidFill>
                <a:latin typeface="Century Gothic" panose="020B0502020202020204" pitchFamily="34" charset="0"/>
              </a:rPr>
              <a:t>PONENCIAS</a:t>
            </a:r>
            <a:r>
              <a:rPr lang="es-CO" sz="4000" b="1" dirty="0">
                <a:solidFill>
                  <a:srgbClr val="27B2B9"/>
                </a:solidFill>
                <a:latin typeface="Century Gothic" panose="020B0502020202020204" pitchFamily="34" charset="0"/>
              </a:rPr>
              <a:t> </a:t>
            </a:r>
          </a:p>
          <a:p>
            <a:pPr algn="ctr"/>
            <a:r>
              <a:rPr lang="es-CO" sz="2800" b="1" dirty="0" smtClean="0">
                <a:solidFill>
                  <a:srgbClr val="27B2B9"/>
                </a:solidFill>
                <a:latin typeface="Century Gothic" panose="020B0502020202020204" pitchFamily="34" charset="0"/>
              </a:rPr>
              <a:t>SISTEMATIZACIÓN DEL CONOCIMIENTO Y BUENAS PRÁCTICAS EN FORMACIÓN PARA LA INVESTIGACIÓN</a:t>
            </a:r>
            <a:endParaRPr lang="es-CO" sz="2800" b="1" dirty="0">
              <a:solidFill>
                <a:srgbClr val="27B2B9"/>
              </a:solidFill>
              <a:latin typeface="Century Gothic" panose="020B0502020202020204" pitchFamily="34" charset="0"/>
            </a:endParaRPr>
          </a:p>
        </p:txBody>
      </p:sp>
    </p:spTree>
    <p:extLst>
      <p:ext uri="{BB962C8B-B14F-4D97-AF65-F5344CB8AC3E}">
        <p14:creationId xmlns:p14="http://schemas.microsoft.com/office/powerpoint/2010/main" val="4196972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22363"/>
            <a:ext cx="7772400" cy="1093299"/>
          </a:xfrm>
        </p:spPr>
        <p:txBody>
          <a:bodyPr>
            <a:normAutofit/>
          </a:bodyPr>
          <a:lstStyle/>
          <a:p>
            <a:r>
              <a:rPr lang="es-CO" sz="3200" b="1" dirty="0" smtClean="0"/>
              <a:t>7. Dificultades </a:t>
            </a:r>
            <a:endParaRPr lang="es-CO" sz="3200" b="1" dirty="0"/>
          </a:p>
        </p:txBody>
      </p:sp>
      <p:sp>
        <p:nvSpPr>
          <p:cNvPr id="3" name="2 Subtítulo"/>
          <p:cNvSpPr>
            <a:spLocks noGrp="1"/>
          </p:cNvSpPr>
          <p:nvPr>
            <p:ph type="subTitle" idx="1"/>
          </p:nvPr>
        </p:nvSpPr>
        <p:spPr>
          <a:xfrm>
            <a:off x="1143000" y="2473569"/>
            <a:ext cx="6858000" cy="2784231"/>
          </a:xfrm>
        </p:spPr>
        <p:txBody>
          <a:bodyPr>
            <a:normAutofit/>
          </a:bodyPr>
          <a:lstStyle/>
          <a:p>
            <a:pPr algn="just"/>
            <a:r>
              <a:rPr lang="es-CO" sz="2000" dirty="0"/>
              <a:t>Como en todo proceso, la publicación de textos también se ve afectada por algunos </a:t>
            </a:r>
            <a:r>
              <a:rPr lang="es-CO" sz="2000" dirty="0" smtClean="0"/>
              <a:t>factores que dificultan el avance de la publicación como: trámites administrativos, tiempos de los jurados para </a:t>
            </a:r>
            <a:r>
              <a:rPr lang="es-CO" sz="2000" smtClean="0"/>
              <a:t>evaluar los trabajos y reconocimiento de regalías, entre otros.</a:t>
            </a:r>
            <a:endParaRPr lang="es-CO" sz="2000" dirty="0" smtClean="0"/>
          </a:p>
        </p:txBody>
      </p:sp>
    </p:spTree>
    <p:extLst>
      <p:ext uri="{BB962C8B-B14F-4D97-AF65-F5344CB8AC3E}">
        <p14:creationId xmlns:p14="http://schemas.microsoft.com/office/powerpoint/2010/main" val="2042209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22363"/>
            <a:ext cx="7772400" cy="1093299"/>
          </a:xfrm>
        </p:spPr>
        <p:txBody>
          <a:bodyPr>
            <a:normAutofit/>
          </a:bodyPr>
          <a:lstStyle/>
          <a:p>
            <a:r>
              <a:rPr lang="es-CO" sz="3200" b="1" dirty="0" smtClean="0"/>
              <a:t>8. Transferencia </a:t>
            </a:r>
            <a:endParaRPr lang="es-CO" sz="3200" b="1" dirty="0"/>
          </a:p>
        </p:txBody>
      </p:sp>
      <p:sp>
        <p:nvSpPr>
          <p:cNvPr id="3" name="2 Subtítulo"/>
          <p:cNvSpPr>
            <a:spLocks noGrp="1"/>
          </p:cNvSpPr>
          <p:nvPr>
            <p:ph type="subTitle" idx="1"/>
          </p:nvPr>
        </p:nvSpPr>
        <p:spPr>
          <a:xfrm>
            <a:off x="1143000" y="2473569"/>
            <a:ext cx="6858000" cy="2784231"/>
          </a:xfrm>
        </p:spPr>
        <p:txBody>
          <a:bodyPr>
            <a:normAutofit/>
          </a:bodyPr>
          <a:lstStyle/>
          <a:p>
            <a:pPr algn="just"/>
            <a:r>
              <a:rPr lang="es-CO" sz="2000" dirty="0"/>
              <a:t>Si de transferencia y compartir el saber se trata, los textos son una herramienta poderosa para evidenciar e intercambiar conocimentos con otras instituciones, no necesariamente de educación; alli tambien puede estar el sector productivo público o privado, sector éste que tanto le interesa a las universidades cuando de habla de la relación universidad empresa.</a:t>
            </a:r>
          </a:p>
          <a:p>
            <a:pPr algn="just"/>
            <a:endParaRPr lang="es-CO" sz="2000" dirty="0"/>
          </a:p>
        </p:txBody>
      </p:sp>
    </p:spTree>
    <p:extLst>
      <p:ext uri="{BB962C8B-B14F-4D97-AF65-F5344CB8AC3E}">
        <p14:creationId xmlns:p14="http://schemas.microsoft.com/office/powerpoint/2010/main" val="3588167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22364"/>
            <a:ext cx="7772400" cy="589206"/>
          </a:xfrm>
        </p:spPr>
        <p:txBody>
          <a:bodyPr>
            <a:normAutofit/>
          </a:bodyPr>
          <a:lstStyle/>
          <a:p>
            <a:r>
              <a:rPr lang="es-CO" sz="3200" b="1" dirty="0" smtClean="0"/>
              <a:t>9. Referencias bibliográficas </a:t>
            </a:r>
            <a:endParaRPr lang="es-CO" sz="3200" b="1" dirty="0"/>
          </a:p>
        </p:txBody>
      </p:sp>
      <p:sp>
        <p:nvSpPr>
          <p:cNvPr id="3" name="2 Subtítulo"/>
          <p:cNvSpPr>
            <a:spLocks noGrp="1"/>
          </p:cNvSpPr>
          <p:nvPr>
            <p:ph type="subTitle" idx="1"/>
          </p:nvPr>
        </p:nvSpPr>
        <p:spPr>
          <a:xfrm>
            <a:off x="1143000" y="1817077"/>
            <a:ext cx="6858000" cy="3440723"/>
          </a:xfrm>
        </p:spPr>
        <p:txBody>
          <a:bodyPr>
            <a:normAutofit fontScale="62500" lnSpcReduction="20000"/>
          </a:bodyPr>
          <a:lstStyle/>
          <a:p>
            <a:pPr algn="just"/>
            <a:r>
              <a:rPr lang="es-CO" sz="2000" dirty="0"/>
              <a:t>-Proyecto Institucional Permanencia con Calidad. Recuperado de:</a:t>
            </a:r>
          </a:p>
          <a:p>
            <a:pPr algn="just"/>
            <a:r>
              <a:rPr lang="es-CO" sz="2000" u="sng" dirty="0">
                <a:hlinkClick r:id="rId3"/>
              </a:rPr>
              <a:t>http://www.udem.edu.co/index.php/estudiantes-permanencia-con-calidad/informacion-general-permanencia-con-calidad</a:t>
            </a:r>
            <a:endParaRPr lang="es-CO" sz="2000" dirty="0"/>
          </a:p>
          <a:p>
            <a:pPr algn="just"/>
            <a:r>
              <a:rPr lang="es-CO" sz="2000" dirty="0"/>
              <a:t> </a:t>
            </a:r>
          </a:p>
          <a:p>
            <a:pPr algn="just"/>
            <a:r>
              <a:rPr lang="es-CO" sz="2000" dirty="0"/>
              <a:t>Diaz, A. (1995). </a:t>
            </a:r>
            <a:r>
              <a:rPr lang="es-CO" sz="2000" i="1" dirty="0"/>
              <a:t>Aproximación al texto escrito</a:t>
            </a:r>
            <a:r>
              <a:rPr lang="es-CO" sz="2000" dirty="0"/>
              <a:t>. 3ª ed. Medellín: Editorial Universidad de Antioquia.</a:t>
            </a:r>
          </a:p>
          <a:p>
            <a:pPr algn="just"/>
            <a:r>
              <a:rPr lang="es-CO" sz="2000" dirty="0"/>
              <a:t> </a:t>
            </a:r>
          </a:p>
          <a:p>
            <a:pPr algn="just"/>
            <a:r>
              <a:rPr lang="es-CO" sz="2000" dirty="0"/>
              <a:t>-Caraballo, 2015,¿</a:t>
            </a:r>
            <a:r>
              <a:rPr lang="es-CO" sz="2000" i="1" dirty="0"/>
              <a:t>Qué es un texto académico</a:t>
            </a:r>
            <a:r>
              <a:rPr lang="es-CO" sz="2000" dirty="0"/>
              <a:t>?. Recuperado de:</a:t>
            </a:r>
          </a:p>
          <a:p>
            <a:pPr algn="just"/>
            <a:r>
              <a:rPr lang="es-CO" sz="2000" dirty="0"/>
              <a:t> </a:t>
            </a:r>
            <a:r>
              <a:rPr lang="es-CO" sz="2000" u="sng" dirty="0">
                <a:hlinkClick r:id="rId4"/>
              </a:rPr>
              <a:t>https://pablocaraballo.wordpress.com/2015/03/10/que-es-un-texto-academico/</a:t>
            </a:r>
            <a:r>
              <a:rPr lang="es-CO" sz="2000" dirty="0"/>
              <a:t> </a:t>
            </a:r>
          </a:p>
          <a:p>
            <a:pPr algn="just"/>
            <a:r>
              <a:rPr lang="es-CO" sz="2000" dirty="0"/>
              <a:t> </a:t>
            </a:r>
          </a:p>
          <a:p>
            <a:pPr algn="just"/>
            <a:r>
              <a:rPr lang="es-CO" sz="2000" dirty="0"/>
              <a:t>-Longo, Verónica; Rodeiro, María Inés. </a:t>
            </a:r>
            <a:r>
              <a:rPr lang="es-CO" sz="2000" i="1" dirty="0"/>
              <a:t>Los textos académicos: una aproximación a su estructura y especificidad</a:t>
            </a:r>
            <a:r>
              <a:rPr lang="es-CO" sz="2000" dirty="0"/>
              <a:t>. Revista Hermes N°3, 2009.</a:t>
            </a:r>
          </a:p>
          <a:p>
            <a:pPr algn="just"/>
            <a:r>
              <a:rPr lang="es-CO" sz="2000" dirty="0"/>
              <a:t> </a:t>
            </a:r>
          </a:p>
          <a:p>
            <a:pPr algn="just"/>
            <a:r>
              <a:rPr lang="es-CO" sz="2000" dirty="0"/>
              <a:t>-Cassany, Daniel. (2002). </a:t>
            </a:r>
            <a:r>
              <a:rPr lang="es-CO" sz="2000" i="1" dirty="0"/>
              <a:t>La cocina de la escritura</a:t>
            </a:r>
            <a:r>
              <a:rPr lang="es-CO" sz="2000" dirty="0"/>
              <a:t>. Barcelona: Editorial Anagrama. </a:t>
            </a:r>
          </a:p>
          <a:p>
            <a:endParaRPr lang="es-CO" sz="1400" dirty="0"/>
          </a:p>
        </p:txBody>
      </p:sp>
    </p:spTree>
    <p:extLst>
      <p:ext uri="{BB962C8B-B14F-4D97-AF65-F5344CB8AC3E}">
        <p14:creationId xmlns:p14="http://schemas.microsoft.com/office/powerpoint/2010/main" val="3149023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22364"/>
            <a:ext cx="7772400" cy="612652"/>
          </a:xfrm>
        </p:spPr>
        <p:txBody>
          <a:bodyPr>
            <a:normAutofit/>
          </a:bodyPr>
          <a:lstStyle/>
          <a:p>
            <a:r>
              <a:rPr lang="es-CO" sz="3200" b="1" dirty="0" smtClean="0"/>
              <a:t>10. Breve reseña del autor </a:t>
            </a:r>
            <a:endParaRPr lang="es-CO" sz="3200" b="1" dirty="0"/>
          </a:p>
        </p:txBody>
      </p:sp>
      <p:sp>
        <p:nvSpPr>
          <p:cNvPr id="3" name="2 Subtítulo"/>
          <p:cNvSpPr>
            <a:spLocks noGrp="1"/>
          </p:cNvSpPr>
          <p:nvPr>
            <p:ph type="subTitle" idx="1"/>
          </p:nvPr>
        </p:nvSpPr>
        <p:spPr>
          <a:xfrm>
            <a:off x="1143000" y="1840523"/>
            <a:ext cx="6858000" cy="3751386"/>
          </a:xfrm>
        </p:spPr>
        <p:txBody>
          <a:bodyPr>
            <a:normAutofit fontScale="92500" lnSpcReduction="10000"/>
          </a:bodyPr>
          <a:lstStyle/>
          <a:p>
            <a:pPr algn="just"/>
            <a:r>
              <a:rPr lang="es-CO" sz="1700" dirty="0"/>
              <a:t>Rafael Ángel Álvarez Jiménez, ponente, es profesor de tiempo completo del Departamento de Ciencias Básicas de la Universidad de Medellín, es Licenciado en Matemáticas y Física de la universidad de Medellín, ingeniero Electricista de la Universidad de Antioquia y Magíster en  Educación de la Universidad Javeriana en convenio con la Universidad de Medellín.</a:t>
            </a:r>
          </a:p>
          <a:p>
            <a:pPr algn="just"/>
            <a:r>
              <a:rPr lang="es-CO" sz="1700" dirty="0"/>
              <a:t>Ha laborado continuamente en la Universidad durante veintiocho años, lo que lo hace conocedor del avance académico en todas sus funciones sutantivas, igualmente ha liderado procesos que han posicionado al Departamento de Ciencias Básicas en diferentes escenarios; gran impulsador y motivador de la escritura de textos y de todo aquello que tenga que ver con la docencia o su articulación con la vida académica de los estudiantes.</a:t>
            </a:r>
          </a:p>
          <a:p>
            <a:pPr algn="just"/>
            <a:r>
              <a:rPr lang="es-CO" sz="1700" dirty="0"/>
              <a:t>Actualmente coordina algunos programas del Proyecto </a:t>
            </a:r>
            <a:r>
              <a:rPr lang="es-CO" sz="1700" dirty="0" smtClean="0"/>
              <a:t>Institucional </a:t>
            </a:r>
            <a:r>
              <a:rPr lang="es-CO" sz="1700" dirty="0"/>
              <a:t>Permanencia con Calidad, como los semilleros académicos y la escritura y </a:t>
            </a:r>
            <a:r>
              <a:rPr lang="es-CO" sz="1700" dirty="0" smtClean="0"/>
              <a:t>publicación </a:t>
            </a:r>
            <a:r>
              <a:rPr lang="es-CO" sz="1700" dirty="0"/>
              <a:t>de textos; igualmente es autor o coautor de cinco textos académicos publicados por el Sello Editorial. En la parte de investigación, es integrante del grupo de investigación SUMMA, en cuyo seno ha participado en varios proyectos de investigación.</a:t>
            </a:r>
          </a:p>
          <a:p>
            <a:endParaRPr lang="es-CO" sz="1400" dirty="0"/>
          </a:p>
        </p:txBody>
      </p:sp>
    </p:spTree>
    <p:extLst>
      <p:ext uri="{BB962C8B-B14F-4D97-AF65-F5344CB8AC3E}">
        <p14:creationId xmlns:p14="http://schemas.microsoft.com/office/powerpoint/2010/main" val="3901460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443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71450" y="5848350"/>
            <a:ext cx="5867400" cy="800219"/>
          </a:xfrm>
          <a:prstGeom prst="rect">
            <a:avLst/>
          </a:prstGeom>
          <a:noFill/>
        </p:spPr>
        <p:txBody>
          <a:bodyPr wrap="square" rtlCol="0">
            <a:spAutoFit/>
          </a:bodyPr>
          <a:lstStyle/>
          <a:p>
            <a:r>
              <a:rPr lang="es-CO" b="1" dirty="0" smtClean="0">
                <a:solidFill>
                  <a:srgbClr val="76125E"/>
                </a:solidFill>
                <a:latin typeface="Century Gothic" panose="020B0502020202020204" pitchFamily="34" charset="0"/>
              </a:rPr>
              <a:t>Rafael </a:t>
            </a:r>
            <a:r>
              <a:rPr lang="es-CO" b="1" dirty="0">
                <a:solidFill>
                  <a:srgbClr val="76125E"/>
                </a:solidFill>
                <a:latin typeface="Century Gothic" panose="020B0502020202020204" pitchFamily="34" charset="0"/>
              </a:rPr>
              <a:t>Ángel Álvarez </a:t>
            </a:r>
            <a:r>
              <a:rPr lang="es-CO" b="1" dirty="0" smtClean="0">
                <a:solidFill>
                  <a:srgbClr val="76125E"/>
                </a:solidFill>
                <a:latin typeface="Century Gothic" panose="020B0502020202020204" pitchFamily="34" charset="0"/>
              </a:rPr>
              <a:t>Jiménez</a:t>
            </a:r>
          </a:p>
          <a:p>
            <a:r>
              <a:rPr lang="es-CO" sz="1400" b="1" dirty="0" smtClean="0">
                <a:solidFill>
                  <a:srgbClr val="F48430"/>
                </a:solidFill>
                <a:latin typeface="Century Gothic" panose="020B0502020202020204" pitchFamily="34" charset="0"/>
              </a:rPr>
              <a:t>Departamento de Ciencias Básicas</a:t>
            </a:r>
          </a:p>
          <a:p>
            <a:r>
              <a:rPr lang="es-CO" sz="1400" b="1" dirty="0" smtClean="0">
                <a:solidFill>
                  <a:srgbClr val="F48430"/>
                </a:solidFill>
                <a:latin typeface="Century Gothic" panose="020B0502020202020204" pitchFamily="34" charset="0"/>
              </a:rPr>
              <a:t>Jueves </a:t>
            </a:r>
            <a:r>
              <a:rPr lang="es-CO" sz="1400" b="1" dirty="0">
                <a:solidFill>
                  <a:srgbClr val="F48430"/>
                </a:solidFill>
                <a:latin typeface="Century Gothic" panose="020B0502020202020204" pitchFamily="34" charset="0"/>
              </a:rPr>
              <a:t>22 de septiembre de </a:t>
            </a:r>
            <a:r>
              <a:rPr lang="es-CO" sz="1400" b="1" dirty="0" smtClean="0">
                <a:solidFill>
                  <a:srgbClr val="F48430"/>
                </a:solidFill>
                <a:latin typeface="Century Gothic" panose="020B0502020202020204" pitchFamily="34" charset="0"/>
              </a:rPr>
              <a:t>2016</a:t>
            </a:r>
            <a:endParaRPr lang="es-CO" sz="1400" dirty="0">
              <a:solidFill>
                <a:srgbClr val="F48430"/>
              </a:solidFill>
            </a:endParaRPr>
          </a:p>
        </p:txBody>
      </p:sp>
      <p:sp>
        <p:nvSpPr>
          <p:cNvPr id="4" name="CuadroTexto 3"/>
          <p:cNvSpPr txBox="1"/>
          <p:nvPr/>
        </p:nvSpPr>
        <p:spPr>
          <a:xfrm>
            <a:off x="1304925" y="2274838"/>
            <a:ext cx="6534150" cy="2308324"/>
          </a:xfrm>
          <a:prstGeom prst="rect">
            <a:avLst/>
          </a:prstGeom>
          <a:noFill/>
        </p:spPr>
        <p:txBody>
          <a:bodyPr wrap="square" rtlCol="0">
            <a:spAutoFit/>
          </a:bodyPr>
          <a:lstStyle/>
          <a:p>
            <a:pPr algn="ctr"/>
            <a:r>
              <a:rPr lang="es-CO" sz="2400" b="1" dirty="0" smtClean="0">
                <a:solidFill>
                  <a:srgbClr val="27B2B9"/>
                </a:solidFill>
                <a:latin typeface="Century Gothic" panose="020B0502020202020204" pitchFamily="34" charset="0"/>
              </a:rPr>
              <a:t>PUBLICACIÓN DE TEXTOS ACADÉMICOS, COMO PROCESOS DE CONSTRUCCIÓN Y SISTEMATIZACIÓN DEL CONOCIMIENTO Y DEL SABER EN EL DEPARTAMENTO DE CIENCIAS BÁSICAS DE LA UNIVERSIDAD DE MEDELLÍN</a:t>
            </a:r>
            <a:endParaRPr lang="es-CO" sz="2400" b="1" dirty="0">
              <a:solidFill>
                <a:srgbClr val="27B2B9"/>
              </a:solidFill>
              <a:latin typeface="Century Gothic" panose="020B0502020202020204" pitchFamily="34" charset="0"/>
            </a:endParaRPr>
          </a:p>
        </p:txBody>
      </p:sp>
    </p:spTree>
    <p:extLst>
      <p:ext uri="{BB962C8B-B14F-4D97-AF65-F5344CB8AC3E}">
        <p14:creationId xmlns:p14="http://schemas.microsoft.com/office/powerpoint/2010/main" val="2462199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628650" y="2063262"/>
            <a:ext cx="7886700" cy="2708030"/>
          </a:xfrm>
        </p:spPr>
        <p:txBody>
          <a:bodyPr>
            <a:normAutofit/>
          </a:bodyPr>
          <a:lstStyle/>
          <a:p>
            <a:pPr algn="ctr"/>
            <a:r>
              <a:rPr lang="es-CO" sz="2000" b="1" dirty="0"/>
              <a:t>“Quizá la interconexión y consistencia de todo el conocimiento siga siendo la mejor manera de asegurarse de la continuación del sueño y del entendimiento mutuo entre quienes sueñan” F. Nietzsche</a:t>
            </a:r>
            <a:r>
              <a:rPr lang="es-CO" sz="2000" dirty="0"/>
              <a:t/>
            </a:r>
            <a:br>
              <a:rPr lang="es-CO" sz="2000" dirty="0"/>
            </a:br>
            <a:endParaRPr lang="es-CO" sz="2000" dirty="0"/>
          </a:p>
        </p:txBody>
      </p:sp>
    </p:spTree>
    <p:extLst>
      <p:ext uri="{BB962C8B-B14F-4D97-AF65-F5344CB8AC3E}">
        <p14:creationId xmlns:p14="http://schemas.microsoft.com/office/powerpoint/2010/main" val="1356008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22363"/>
            <a:ext cx="7772400" cy="1093299"/>
          </a:xfrm>
        </p:spPr>
        <p:txBody>
          <a:bodyPr>
            <a:normAutofit/>
          </a:bodyPr>
          <a:lstStyle/>
          <a:p>
            <a:r>
              <a:rPr lang="es-CO" sz="3200" dirty="0" smtClean="0">
                <a:latin typeface="Arial" panose="020B0604020202020204" pitchFamily="34" charset="0"/>
                <a:cs typeface="Arial" panose="020B0604020202020204" pitchFamily="34" charset="0"/>
              </a:rPr>
              <a:t>1.Contextualización de la experiencia </a:t>
            </a:r>
            <a:endParaRPr lang="es-CO" sz="3200" dirty="0">
              <a:latin typeface="Arial" panose="020B0604020202020204" pitchFamily="34" charset="0"/>
              <a:cs typeface="Arial" panose="020B0604020202020204" pitchFamily="34" charset="0"/>
            </a:endParaRPr>
          </a:p>
        </p:txBody>
      </p:sp>
      <p:sp>
        <p:nvSpPr>
          <p:cNvPr id="3" name="2 Subtítulo"/>
          <p:cNvSpPr>
            <a:spLocks noGrp="1"/>
          </p:cNvSpPr>
          <p:nvPr>
            <p:ph type="subTitle" idx="1"/>
          </p:nvPr>
        </p:nvSpPr>
        <p:spPr>
          <a:xfrm>
            <a:off x="1143000" y="2473569"/>
            <a:ext cx="6858000" cy="2784231"/>
          </a:xfrm>
        </p:spPr>
        <p:txBody>
          <a:bodyPr>
            <a:normAutofit/>
          </a:bodyPr>
          <a:lstStyle/>
          <a:p>
            <a:pPr algn="just"/>
            <a:r>
              <a:rPr lang="es-CO" sz="2000" dirty="0"/>
              <a:t>El Departamento de Ciencias Básicas de la Universidad de Medellín es el contexto donde se ha logrado vivir y realizar esta experiencia; importante si se mira el proceso de escritura como una herramienta poderosa que permite sistematizar la información para que perdure en el tiempo, con fines de reconstruir la historia  de los procesos referentes a la docencia y la investigación que se logran a nivel institucional, pero particularmente en esta unidad académica.</a:t>
            </a:r>
          </a:p>
          <a:p>
            <a:endParaRPr lang="es-CO"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081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22363"/>
            <a:ext cx="7772400" cy="1093299"/>
          </a:xfrm>
        </p:spPr>
        <p:txBody>
          <a:bodyPr>
            <a:normAutofit/>
          </a:bodyPr>
          <a:lstStyle/>
          <a:p>
            <a:r>
              <a:rPr lang="es-CO" sz="3200" b="1" dirty="0" smtClean="0"/>
              <a:t>2. Propósito o alcance </a:t>
            </a:r>
            <a:endParaRPr lang="es-CO" sz="3200" b="1" dirty="0"/>
          </a:p>
        </p:txBody>
      </p:sp>
      <p:sp>
        <p:nvSpPr>
          <p:cNvPr id="3" name="2 Subtítulo"/>
          <p:cNvSpPr>
            <a:spLocks noGrp="1"/>
          </p:cNvSpPr>
          <p:nvPr>
            <p:ph type="subTitle" idx="1"/>
          </p:nvPr>
        </p:nvSpPr>
        <p:spPr>
          <a:xfrm>
            <a:off x="1143000" y="2473569"/>
            <a:ext cx="6858000" cy="2784231"/>
          </a:xfrm>
        </p:spPr>
        <p:txBody>
          <a:bodyPr>
            <a:normAutofit/>
          </a:bodyPr>
          <a:lstStyle/>
          <a:p>
            <a:pPr algn="just"/>
            <a:r>
              <a:rPr lang="es-CO" sz="2000" dirty="0"/>
              <a:t>El propósito de la escritura de textos académicos, en la modalidad de texto guía y de investigación, es la divulgación y sistematización del conocimiento que se genera en el Departamento de Ciencias Básicas; esta forma de sistematizar y consignar el conocimento permite a la Institucion seguir avanzando sin dejar de lado la historia que es finalmente, la que catapulta el </a:t>
            </a:r>
            <a:r>
              <a:rPr lang="es-CO" sz="2000" dirty="0" smtClean="0"/>
              <a:t>reconocimiento </a:t>
            </a:r>
            <a:r>
              <a:rPr lang="es-CO" sz="2000" dirty="0"/>
              <a:t>de la Universidad a nivel nacional e internacional.</a:t>
            </a:r>
          </a:p>
          <a:p>
            <a:pPr algn="just"/>
            <a:endParaRPr lang="es-CO" sz="2000" dirty="0"/>
          </a:p>
        </p:txBody>
      </p:sp>
    </p:spTree>
    <p:extLst>
      <p:ext uri="{BB962C8B-B14F-4D97-AF65-F5344CB8AC3E}">
        <p14:creationId xmlns:p14="http://schemas.microsoft.com/office/powerpoint/2010/main" val="3396376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22363"/>
            <a:ext cx="7772400" cy="1093299"/>
          </a:xfrm>
        </p:spPr>
        <p:txBody>
          <a:bodyPr>
            <a:normAutofit/>
          </a:bodyPr>
          <a:lstStyle/>
          <a:p>
            <a:r>
              <a:rPr lang="es-CO" sz="3200" b="1" dirty="0" smtClean="0"/>
              <a:t>3. Sustentación teórica </a:t>
            </a:r>
            <a:endParaRPr lang="es-CO" sz="3200" b="1" dirty="0"/>
          </a:p>
        </p:txBody>
      </p:sp>
      <p:sp>
        <p:nvSpPr>
          <p:cNvPr id="3" name="2 Subtítulo"/>
          <p:cNvSpPr>
            <a:spLocks noGrp="1"/>
          </p:cNvSpPr>
          <p:nvPr>
            <p:ph type="subTitle" idx="1"/>
          </p:nvPr>
        </p:nvSpPr>
        <p:spPr>
          <a:xfrm>
            <a:off x="1143000" y="2473569"/>
            <a:ext cx="6858000" cy="2784231"/>
          </a:xfrm>
        </p:spPr>
        <p:txBody>
          <a:bodyPr>
            <a:normAutofit/>
          </a:bodyPr>
          <a:lstStyle/>
          <a:p>
            <a:pPr algn="just"/>
            <a:r>
              <a:rPr lang="es-CO" sz="2000" dirty="0" smtClean="0"/>
              <a:t>Según </a:t>
            </a:r>
            <a:r>
              <a:rPr lang="es-CO" sz="2000" dirty="0"/>
              <a:t>Padrón (1996), citado por caraballo (2015), “(…) serán textos académicos todos aquellos productos comunicativos (fisicamente perceptibles o </a:t>
            </a:r>
            <a:r>
              <a:rPr lang="es-CO" sz="2000" i="1" dirty="0"/>
              <a:t>leibles</a:t>
            </a:r>
            <a:r>
              <a:rPr lang="es-CO" sz="2000" dirty="0"/>
              <a:t>) que se generan en el ámbito académico. Es por eso que el texto académico tiene un carácter eminentemente institucional y corresponde a un esquema comunicativo particularmentre diferenciado de los esquemas individuales, domésticos o cotidianos…”</a:t>
            </a:r>
          </a:p>
          <a:p>
            <a:pPr algn="just"/>
            <a:endParaRPr lang="es-CO" sz="2000" dirty="0"/>
          </a:p>
        </p:txBody>
      </p:sp>
    </p:spTree>
    <p:extLst>
      <p:ext uri="{BB962C8B-B14F-4D97-AF65-F5344CB8AC3E}">
        <p14:creationId xmlns:p14="http://schemas.microsoft.com/office/powerpoint/2010/main" val="194682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22363"/>
            <a:ext cx="7772400" cy="1093299"/>
          </a:xfrm>
        </p:spPr>
        <p:txBody>
          <a:bodyPr>
            <a:normAutofit/>
          </a:bodyPr>
          <a:lstStyle/>
          <a:p>
            <a:r>
              <a:rPr lang="es-CO" sz="3200" b="1" dirty="0" smtClean="0"/>
              <a:t>4. Actores </a:t>
            </a:r>
            <a:endParaRPr lang="es-CO" sz="3200" b="1" dirty="0"/>
          </a:p>
        </p:txBody>
      </p:sp>
      <p:sp>
        <p:nvSpPr>
          <p:cNvPr id="3" name="2 Subtítulo"/>
          <p:cNvSpPr>
            <a:spLocks noGrp="1"/>
          </p:cNvSpPr>
          <p:nvPr>
            <p:ph type="subTitle" idx="1"/>
          </p:nvPr>
        </p:nvSpPr>
        <p:spPr>
          <a:xfrm>
            <a:off x="1143000" y="2473569"/>
            <a:ext cx="6858000" cy="2784231"/>
          </a:xfrm>
        </p:spPr>
        <p:txBody>
          <a:bodyPr>
            <a:normAutofit/>
          </a:bodyPr>
          <a:lstStyle/>
          <a:p>
            <a:pPr algn="just"/>
            <a:r>
              <a:rPr lang="es-CO" sz="2000" dirty="0"/>
              <a:t>Quienes escriben y aportan a este gran proyecto son los profesores en temas docentes y los investigadores mostrando y contando sus resultados y divulgando los productos de sus respectivas investigaciones; tambien, a veces se involucra a algunos estudiantes y muchas veces se da la experiencia de publicar textos en coedición, con otros autores o </a:t>
            </a:r>
            <a:r>
              <a:rPr lang="es-CO" sz="2000" dirty="0" smtClean="0"/>
              <a:t>universidades.</a:t>
            </a:r>
            <a:endParaRPr lang="es-CO" sz="2000" dirty="0"/>
          </a:p>
        </p:txBody>
      </p:sp>
    </p:spTree>
    <p:extLst>
      <p:ext uri="{BB962C8B-B14F-4D97-AF65-F5344CB8AC3E}">
        <p14:creationId xmlns:p14="http://schemas.microsoft.com/office/powerpoint/2010/main" val="3806794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22363"/>
            <a:ext cx="7772400" cy="1093299"/>
          </a:xfrm>
        </p:spPr>
        <p:txBody>
          <a:bodyPr>
            <a:normAutofit/>
          </a:bodyPr>
          <a:lstStyle/>
          <a:p>
            <a:r>
              <a:rPr lang="es-CO" sz="3200" b="1" dirty="0" smtClean="0"/>
              <a:t>5. Efectividad o resultados </a:t>
            </a:r>
            <a:endParaRPr lang="es-CO" sz="3200" b="1" dirty="0"/>
          </a:p>
        </p:txBody>
      </p:sp>
      <p:sp>
        <p:nvSpPr>
          <p:cNvPr id="3" name="2 Subtítulo"/>
          <p:cNvSpPr>
            <a:spLocks noGrp="1"/>
          </p:cNvSpPr>
          <p:nvPr>
            <p:ph type="subTitle" idx="1"/>
          </p:nvPr>
        </p:nvSpPr>
        <p:spPr>
          <a:xfrm>
            <a:off x="1143000" y="2473569"/>
            <a:ext cx="6858000" cy="2784231"/>
          </a:xfrm>
        </p:spPr>
        <p:txBody>
          <a:bodyPr>
            <a:normAutofit/>
          </a:bodyPr>
          <a:lstStyle/>
          <a:p>
            <a:pPr algn="just"/>
            <a:r>
              <a:rPr lang="es-CO" sz="2000" dirty="0"/>
              <a:t>La publicación de textos, en cualquiera de sus modalidades, resulta ser una de las más efectivas para comunicar y mantener el registro vivo de todo aquello que se haga en la parte académica. Su divulgación y el conocimiento por parte del publico general o especializado es un indicador de la forma como una institución trabaja, valora e innova  teniendo en cuenta el conocimiento ya registrado a través del texto.</a:t>
            </a:r>
          </a:p>
          <a:p>
            <a:pPr algn="just"/>
            <a:endParaRPr lang="es-CO" sz="2000" dirty="0"/>
          </a:p>
        </p:txBody>
      </p:sp>
    </p:spTree>
    <p:extLst>
      <p:ext uri="{BB962C8B-B14F-4D97-AF65-F5344CB8AC3E}">
        <p14:creationId xmlns:p14="http://schemas.microsoft.com/office/powerpoint/2010/main" val="1655571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22363"/>
            <a:ext cx="7772400" cy="1093299"/>
          </a:xfrm>
        </p:spPr>
        <p:txBody>
          <a:bodyPr>
            <a:normAutofit/>
          </a:bodyPr>
          <a:lstStyle/>
          <a:p>
            <a:r>
              <a:rPr lang="es-CO" sz="3200" b="1" dirty="0" smtClean="0"/>
              <a:t>6. Sostenibilidad </a:t>
            </a:r>
            <a:endParaRPr lang="es-CO" sz="3200" b="1" dirty="0"/>
          </a:p>
        </p:txBody>
      </p:sp>
      <p:sp>
        <p:nvSpPr>
          <p:cNvPr id="3" name="2 Subtítulo"/>
          <p:cNvSpPr>
            <a:spLocks noGrp="1"/>
          </p:cNvSpPr>
          <p:nvPr>
            <p:ph type="subTitle" idx="1"/>
          </p:nvPr>
        </p:nvSpPr>
        <p:spPr>
          <a:xfrm>
            <a:off x="1143000" y="2473569"/>
            <a:ext cx="6858000" cy="2784231"/>
          </a:xfrm>
        </p:spPr>
        <p:txBody>
          <a:bodyPr>
            <a:normAutofit/>
          </a:bodyPr>
          <a:lstStyle/>
          <a:p>
            <a:pPr algn="just"/>
            <a:r>
              <a:rPr lang="es-CO" sz="2000" dirty="0"/>
              <a:t>Para sostenibilidad de este proyecto, la institución la ha privilegiado, como se quiera que la divulgación del quehacer académico y particularmente la investigación, son factores determinantes para la universidad mantenerse y seguir creciendo en el medio, se cuenta entonces con buena voluntad institucional, que resalta y materialeza esta práctica a </a:t>
            </a:r>
            <a:r>
              <a:rPr lang="es-CO" sz="2000" dirty="0" smtClean="0"/>
              <a:t>través </a:t>
            </a:r>
            <a:r>
              <a:rPr lang="es-CO" sz="2000" dirty="0"/>
              <a:t>del Sello Editorial Universidad de Medellín que cuenta con un gran reconocimiento a nivel nacional e internacional.</a:t>
            </a:r>
          </a:p>
        </p:txBody>
      </p:sp>
    </p:spTree>
    <p:extLst>
      <p:ext uri="{BB962C8B-B14F-4D97-AF65-F5344CB8AC3E}">
        <p14:creationId xmlns:p14="http://schemas.microsoft.com/office/powerpoint/2010/main" val="1342979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TotalTime>
  <Words>854</Words>
  <Application>Microsoft Office PowerPoint</Application>
  <PresentationFormat>Presentación en pantalla (4:3)</PresentationFormat>
  <Paragraphs>39</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Calibri Light</vt:lpstr>
      <vt:lpstr>Century Gothic</vt:lpstr>
      <vt:lpstr>Tema de Office</vt:lpstr>
      <vt:lpstr>Presentación de PowerPoint</vt:lpstr>
      <vt:lpstr>Presentación de PowerPoint</vt:lpstr>
      <vt:lpstr>“Quizá la interconexión y consistencia de todo el conocimiento siga siendo la mejor manera de asegurarse de la continuación del sueño y del entendimiento mutuo entre quienes sueñan” F. Nietzsche </vt:lpstr>
      <vt:lpstr>1.Contextualización de la experiencia </vt:lpstr>
      <vt:lpstr>2. Propósito o alcance </vt:lpstr>
      <vt:lpstr>3. Sustentación teórica </vt:lpstr>
      <vt:lpstr>4. Actores </vt:lpstr>
      <vt:lpstr>5. Efectividad o resultados </vt:lpstr>
      <vt:lpstr>6. Sostenibilidad </vt:lpstr>
      <vt:lpstr>7. Dificultades </vt:lpstr>
      <vt:lpstr>8. Transferencia </vt:lpstr>
      <vt:lpstr>9. Referencias bibliográficas </vt:lpstr>
      <vt:lpstr>10. Breve reseña del autor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Cristina Giraldo Arias</dc:creator>
  <cp:lastModifiedBy>Isabel Cristina Giraldo Arias</cp:lastModifiedBy>
  <cp:revision>21</cp:revision>
  <dcterms:created xsi:type="dcterms:W3CDTF">2016-09-09T13:50:42Z</dcterms:created>
  <dcterms:modified xsi:type="dcterms:W3CDTF">2016-09-22T13:11:13Z</dcterms:modified>
</cp:coreProperties>
</file>